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5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57" r:id="rId16"/>
    <p:sldId id="353" r:id="rId17"/>
    <p:sldId id="356" r:id="rId18"/>
    <p:sldId id="352" r:id="rId19"/>
    <p:sldId id="370" r:id="rId20"/>
    <p:sldId id="371" r:id="rId21"/>
    <p:sldId id="372" r:id="rId22"/>
    <p:sldId id="373" r:id="rId23"/>
    <p:sldId id="374" r:id="rId24"/>
    <p:sldId id="375" r:id="rId25"/>
    <p:sldId id="354" r:id="rId26"/>
    <p:sldId id="350" r:id="rId27"/>
    <p:sldId id="351" r:id="rId28"/>
    <p:sldId id="386" r:id="rId29"/>
    <p:sldId id="387" r:id="rId30"/>
    <p:sldId id="377" r:id="rId31"/>
    <p:sldId id="378" r:id="rId32"/>
    <p:sldId id="379" r:id="rId33"/>
    <p:sldId id="380" r:id="rId34"/>
    <p:sldId id="381" r:id="rId35"/>
    <p:sldId id="388" r:id="rId36"/>
    <p:sldId id="389" r:id="rId37"/>
    <p:sldId id="390" r:id="rId38"/>
    <p:sldId id="382" r:id="rId39"/>
    <p:sldId id="383" r:id="rId40"/>
    <p:sldId id="385" r:id="rId41"/>
    <p:sldId id="391" r:id="rId42"/>
    <p:sldId id="392" r:id="rId43"/>
    <p:sldId id="393" r:id="rId44"/>
    <p:sldId id="394" r:id="rId45"/>
    <p:sldId id="395" r:id="rId46"/>
    <p:sldId id="349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E9EFF7"/>
    <a:srgbClr val="D7EBF9"/>
    <a:srgbClr val="0099FF"/>
    <a:srgbClr val="FF0066"/>
    <a:srgbClr val="FF9900"/>
    <a:srgbClr val="CCFFCC"/>
    <a:srgbClr val="006600"/>
    <a:srgbClr val="5A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5" autoAdjust="0"/>
    <p:restoredTop sz="99645" autoAdjust="0"/>
  </p:normalViewPr>
  <p:slideViewPr>
    <p:cSldViewPr>
      <p:cViewPr varScale="1">
        <p:scale>
          <a:sx n="117" d="100"/>
          <a:sy n="117" d="100"/>
        </p:scale>
        <p:origin x="-19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88EB8-BD27-49B8-9FC1-31807A2F06DB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9EDA-32E8-466B-8D7F-2CBDB9AF3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46" indent="-2863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316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082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248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1014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1780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2546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313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1532">
              <a:spcBef>
                <a:spcPct val="0"/>
              </a:spcBef>
            </a:pPr>
            <a:fld id="{53679B35-4366-4F67-AC6C-F2420B481823}" type="slidenum">
              <a:rPr lang="ru-RU" altLang="ru-RU">
                <a:latin typeface="Arial" charset="0"/>
              </a:rPr>
              <a:pPr defTabSz="921532">
                <a:spcBef>
                  <a:spcPct val="0"/>
                </a:spcBef>
              </a:pPr>
              <a:t>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2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46" indent="-2863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316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082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248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1014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1780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2546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313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1532">
              <a:spcBef>
                <a:spcPct val="0"/>
              </a:spcBef>
            </a:pPr>
            <a:fld id="{F4C9EC55-DAC2-4AC7-9040-94FE406CBD58}" type="slidenum">
              <a:rPr lang="ru-RU" altLang="ru-RU">
                <a:latin typeface="Arial" charset="0"/>
              </a:rPr>
              <a:pPr defTabSz="921532">
                <a:spcBef>
                  <a:spcPct val="0"/>
                </a:spcBef>
              </a:pPr>
              <a:t>5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2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46" indent="-2863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316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082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0248" indent="-22878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1014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1780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2546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313" indent="-2287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21532">
              <a:spcBef>
                <a:spcPct val="0"/>
              </a:spcBef>
            </a:pPr>
            <a:fld id="{C1DF962E-B3CB-4E84-B74B-9C65AE8C40A8}" type="slidenum">
              <a:rPr lang="ru-RU" altLang="ru-RU">
                <a:latin typeface="Arial" charset="0"/>
              </a:rPr>
              <a:pPr defTabSz="921532">
                <a:spcBef>
                  <a:spcPct val="0"/>
                </a:spcBef>
              </a:pPr>
              <a:t>6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5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345" indent="-284779" defTabSz="9151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916" indent="-228784" defTabSz="9151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83" indent="-227183" defTabSz="9151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49" indent="-228784" defTabSz="91513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8215" indent="-228784" defTabSz="915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981" indent="-228784" defTabSz="915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9747" indent="-228784" defTabSz="915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0514" indent="-228784" defTabSz="915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630ACC-BAFB-4BD6-B92D-A604AA5DCE51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285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S Outlook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MS Outlook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MS Outlook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MS Outlook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MS Outlook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Outlook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Outlook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Outlook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S Outlook" pitchFamily="2" charset="2"/>
              </a:defRPr>
            </a:lvl9pPr>
          </a:lstStyle>
          <a:p>
            <a:fld id="{D6D76020-7444-4F6A-81AD-F74CD6E6443D}" type="slidenum">
              <a:rPr lang="ru-RU" altLang="ru-RU" smtClean="0">
                <a:latin typeface="Arial" charset="0"/>
              </a:rPr>
              <a:pPr/>
              <a:t>46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92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9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1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7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7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7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F97E-2C00-4F2B-A525-F8974EF9422E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cid:0b5f5812-d799-4f22-81f6-9792a071f29f@economy.gov.r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cid:0b5f5812-d799-4f22-81f6-9792a071f29f@economy.gov.ru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cid:0b5f5812-d799-4f22-81f6-9792a071f29f@economy.gov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22"/>
          <p:cNvSpPr>
            <a:spLocks noChangeArrowheads="1"/>
          </p:cNvSpPr>
          <p:nvPr/>
        </p:nvSpPr>
        <p:spPr bwMode="auto">
          <a:xfrm>
            <a:off x="-1" y="1412776"/>
            <a:ext cx="9125635" cy="3456384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ЗАКОНОДАТЕЛЬНЫЕ ИНИЦИАТИВЫ</a:t>
            </a:r>
          </a:p>
          <a:p>
            <a:pPr lvl="0"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ФЕДЕРАЛЬНЫЕ ЗАКОНЫ 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44-ФЗ и № 223-ФЗ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5301208"/>
            <a:ext cx="36724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71450"/>
            <a:ext cx="38877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958850"/>
            <a:ext cx="428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Департамент </a:t>
            </a:r>
            <a:r>
              <a:rPr lang="ru-RU" sz="1600" b="1" dirty="0"/>
              <a:t>развития контрактной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51278" y="4941168"/>
            <a:ext cx="367240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</a:t>
            </a:r>
          </a:p>
          <a:p>
            <a:pPr algn="ctr">
              <a:lnSpc>
                <a:spcPts val="16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развития контрактной системы</a:t>
            </a:r>
          </a:p>
          <a:p>
            <a:pPr algn="ctr">
              <a:lnSpc>
                <a:spcPts val="16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 Галкин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614158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11003" y="0"/>
            <a:ext cx="9132997" cy="620688"/>
          </a:xfrm>
          <a:prstGeom prst="rect">
            <a:avLst/>
          </a:prstGeom>
          <a:solidFill>
            <a:srgbClr val="E9EFF7"/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 НОВОВВЕДЕНИЯ</a:t>
            </a:r>
            <a:endParaRPr lang="ru-RU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8207" y="791718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225260" y="1625734"/>
            <a:ext cx="2205683" cy="899976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598" y="1829342"/>
            <a:ext cx="2615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</a:pPr>
            <a:r>
              <a:rPr lang="ru-RU" sz="1400" b="1" dirty="0">
                <a:solidFill>
                  <a:srgbClr val="663B79"/>
                </a:solidFill>
                <a:ea typeface="Times New Roman"/>
                <a:cs typeface="Arial" panose="020B0604020202020204" pitchFamily="34" charset="0"/>
              </a:rPr>
              <a:t>НОВАЯ СТАТЬЯ </a:t>
            </a:r>
          </a:p>
          <a:p>
            <a:pPr marL="4763" indent="-4763">
              <a:spcAft>
                <a:spcPts val="0"/>
              </a:spcAft>
            </a:pPr>
            <a:r>
              <a:rPr lang="ru-RU" sz="1400" b="1" dirty="0">
                <a:solidFill>
                  <a:srgbClr val="663B79"/>
                </a:solidFill>
                <a:ea typeface="Times New Roman"/>
                <a:cs typeface="Arial" panose="020B0604020202020204" pitchFamily="34" charset="0"/>
              </a:rPr>
              <a:t>СТАТЬЕЙ 24.2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460105" y="895883"/>
            <a:ext cx="6229864" cy="395243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500644" y="951582"/>
            <a:ext cx="633935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6600CC"/>
                </a:solidFill>
              </a:rPr>
              <a:t>ТРЕБОВАНИЯ К РЕГИСТРАЦИИ УЧАСТНИКОВ ЗАКУПОК В ЕДИНОЙ ИНФОРМАЦИОННОЙ СИСТЕМЕ ДЛЯ ЦЕЛЕЙ ИХ АККРЕДИТАЦИИ НА ЭЛЕКТРОННЫХ ПЛОЩАДКАХ. ЕДИНЫЙ РЕЕСТР УЧАСТНИКОВ ЗАКУПОК)</a:t>
            </a:r>
          </a:p>
          <a:p>
            <a:endParaRPr lang="ru-RU" sz="1000" b="1" dirty="0">
              <a:solidFill>
                <a:srgbClr val="66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6600CC"/>
                </a:solidFill>
              </a:rPr>
              <a:t>РЕГИСТРАЦИЯ В ЕИС </a:t>
            </a:r>
            <a:r>
              <a:rPr lang="ru-RU" sz="1400" b="1" dirty="0" smtClean="0"/>
              <a:t>участников закупок осуществляется </a:t>
            </a:r>
            <a:r>
              <a:rPr lang="ru-RU" sz="1400" b="1" dirty="0"/>
              <a:t>в порядке, который определен Правительством Российской </a:t>
            </a:r>
            <a:r>
              <a:rPr lang="ru-RU" sz="1400" b="1" dirty="0" smtClean="0"/>
              <a:t>Федерации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Участник закупки, </a:t>
            </a:r>
            <a:r>
              <a:rPr lang="ru-RU" sz="1400" b="1" dirty="0" smtClean="0">
                <a:solidFill>
                  <a:srgbClr val="6600CC"/>
                </a:solidFill>
              </a:rPr>
              <a:t>ЗАРЕГИСТРИРОВАННЫЙ</a:t>
            </a:r>
            <a:r>
              <a:rPr lang="ru-RU" sz="1400" b="1" dirty="0" smtClean="0"/>
              <a:t> </a:t>
            </a:r>
            <a:r>
              <a:rPr lang="ru-RU" sz="1400" b="1" dirty="0"/>
              <a:t>в </a:t>
            </a:r>
            <a:r>
              <a:rPr lang="ru-RU" sz="1400" b="1" dirty="0" smtClean="0"/>
              <a:t>ЕИС</a:t>
            </a:r>
            <a:r>
              <a:rPr lang="ru-RU" sz="1400" b="1" dirty="0" smtClean="0">
                <a:solidFill>
                  <a:srgbClr val="480EEC"/>
                </a:solidFill>
              </a:rPr>
              <a:t>, </a:t>
            </a:r>
            <a:r>
              <a:rPr lang="ru-RU" sz="1400" b="1" dirty="0" smtClean="0">
                <a:solidFill>
                  <a:srgbClr val="6600CC"/>
                </a:solidFill>
              </a:rPr>
              <a:t>АККРЕДИТОВАННЫЙ</a:t>
            </a:r>
            <a:r>
              <a:rPr lang="ru-RU" sz="1400" b="1" dirty="0" smtClean="0">
                <a:solidFill>
                  <a:srgbClr val="480EEC"/>
                </a:solidFill>
              </a:rPr>
              <a:t> </a:t>
            </a:r>
            <a:r>
              <a:rPr lang="ru-RU" sz="1400" b="1" dirty="0" smtClean="0"/>
              <a:t>на </a:t>
            </a:r>
            <a:r>
              <a:rPr lang="ru-RU" sz="1400" b="1" dirty="0"/>
              <a:t>электронной площадке и </a:t>
            </a:r>
            <a:r>
              <a:rPr lang="ru-RU" sz="1400" b="1" dirty="0" smtClean="0">
                <a:solidFill>
                  <a:srgbClr val="6600CC"/>
                </a:solidFill>
              </a:rPr>
              <a:t>ПРЕДОСТАВИВШИЙ</a:t>
            </a:r>
            <a:r>
              <a:rPr lang="ru-RU" sz="1400" b="1" dirty="0" smtClean="0"/>
              <a:t> </a:t>
            </a:r>
            <a:r>
              <a:rPr lang="ru-RU" sz="1400" b="1" dirty="0"/>
              <a:t>обеспечение заявки на участие в электронных процедурах определения поставщиков (подрядчиков, исполнителей), если обязанность предоставления такого обеспечения предусмотрена </a:t>
            </a:r>
            <a:r>
              <a:rPr lang="ru-RU" sz="1400" b="1" dirty="0" smtClean="0"/>
              <a:t>Законом, </a:t>
            </a:r>
            <a:r>
              <a:rPr lang="ru-RU" sz="1400" b="1" dirty="0"/>
              <a:t>вправе участвовать во всех таких процедурах, проводимых </a:t>
            </a:r>
            <a:r>
              <a:rPr lang="ru-RU" sz="1400" b="1" u="sng" dirty="0">
                <a:solidFill>
                  <a:srgbClr val="6600CC"/>
                </a:solidFill>
              </a:rPr>
              <a:t>на </a:t>
            </a:r>
            <a:r>
              <a:rPr lang="ru-RU" sz="1400" b="1" u="sng" dirty="0" smtClean="0">
                <a:solidFill>
                  <a:srgbClr val="6600CC"/>
                </a:solidFill>
              </a:rPr>
              <a:t>ЭЛЕКТРОННЫХ ПЛОЩАДКАХ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Порядок ведения </a:t>
            </a:r>
            <a:r>
              <a:rPr lang="ru-RU" sz="1400" b="1" dirty="0" smtClean="0">
                <a:solidFill>
                  <a:srgbClr val="6600CC"/>
                </a:solidFill>
              </a:rPr>
              <a:t>ЕДИНОГО РЕЕСТРА </a:t>
            </a:r>
            <a:r>
              <a:rPr lang="ru-RU" sz="1400" b="1" dirty="0" smtClean="0"/>
              <a:t>участников </a:t>
            </a:r>
            <a:r>
              <a:rPr lang="ru-RU" sz="1400" b="1" dirty="0"/>
              <a:t>закупок устанавливается Правительством Российской Федерации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dirty="0"/>
          </a:p>
        </p:txBody>
      </p:sp>
      <p:pic>
        <p:nvPicPr>
          <p:cNvPr id="2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11560" y="5234480"/>
            <a:ext cx="8424936" cy="1257578"/>
          </a:xfrm>
          <a:prstGeom prst="wedgeRoundRectCallout">
            <a:avLst>
              <a:gd name="adj1" fmla="val -13453"/>
              <a:gd name="adj2" fmla="val -517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rgbClr val="C00000"/>
              </a:solidFill>
            </a:endParaRPr>
          </a:p>
          <a:p>
            <a:pPr algn="ctr"/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C00000"/>
                </a:solidFill>
              </a:rPr>
              <a:t>Исключаются: части 4-6 статьи 59 и статьи 61, 62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rgbClr val="6600CC"/>
                </a:solidFill>
              </a:rPr>
              <a:t>Понятие </a:t>
            </a:r>
            <a:r>
              <a:rPr lang="ru-RU" sz="1600" b="1" i="1" dirty="0" smtClean="0">
                <a:solidFill>
                  <a:srgbClr val="6600CC"/>
                </a:solidFill>
              </a:rPr>
              <a:t>электронной площадки,  плата за проведение аукциона, при аккредитации</a:t>
            </a:r>
            <a:endParaRPr lang="ru-RU" sz="1600" b="1" i="1" dirty="0">
              <a:solidFill>
                <a:srgbClr val="6600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6600CC"/>
                </a:solidFill>
              </a:rPr>
              <a:t>Аккредитация </a:t>
            </a:r>
            <a:r>
              <a:rPr lang="ru-RU" sz="1600" b="1" i="1" dirty="0">
                <a:solidFill>
                  <a:srgbClr val="6600CC"/>
                </a:solidFill>
              </a:rPr>
              <a:t>участников электронного аукциона на электронной площадке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rgbClr val="6600CC"/>
                </a:solidFill>
              </a:rPr>
              <a:t>Реестр </a:t>
            </a:r>
            <a:r>
              <a:rPr lang="ru-RU" sz="1600" b="1" i="1" dirty="0">
                <a:solidFill>
                  <a:srgbClr val="6600CC"/>
                </a:solidFill>
              </a:rPr>
              <a:t>участников электронного аукциона, получивших аккредитацию </a:t>
            </a:r>
            <a:endParaRPr lang="ru-RU" sz="1600" b="1" i="1" dirty="0" smtClean="0">
              <a:solidFill>
                <a:srgbClr val="6600CC"/>
              </a:solidFill>
            </a:endParaRPr>
          </a:p>
          <a:p>
            <a:pPr algn="just"/>
            <a:r>
              <a:rPr lang="ru-RU" sz="1600" b="1" i="1" dirty="0" smtClean="0">
                <a:solidFill>
                  <a:srgbClr val="6600CC"/>
                </a:solidFill>
              </a:rPr>
              <a:t>на </a:t>
            </a:r>
            <a:r>
              <a:rPr lang="ru-RU" sz="1600" b="1" i="1" dirty="0">
                <a:solidFill>
                  <a:srgbClr val="6600CC"/>
                </a:solidFill>
              </a:rPr>
              <a:t>электронной площадке</a:t>
            </a:r>
          </a:p>
          <a:p>
            <a:pPr algn="ctr"/>
            <a:endParaRPr lang="ru-RU" dirty="0" smtClean="0">
              <a:solidFill>
                <a:srgbClr val="480EEC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107504" y="3717032"/>
            <a:ext cx="2323439" cy="828672"/>
          </a:xfrm>
          <a:prstGeom prst="wedgeEllipseCallout">
            <a:avLst>
              <a:gd name="adj1" fmla="val -34065"/>
              <a:gd name="adj2" fmla="val 180702"/>
            </a:avLst>
          </a:prstGeom>
          <a:solidFill>
            <a:srgbClr val="663B79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Статьи  </a:t>
            </a:r>
          </a:p>
          <a:p>
            <a:pPr algn="ctr"/>
            <a:r>
              <a:rPr lang="ru-RU" b="1" dirty="0" smtClean="0"/>
              <a:t>3,  24.1,  24.2</a:t>
            </a:r>
            <a:endParaRPr lang="ru-RU" b="1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00598" y="5531445"/>
            <a:ext cx="342571" cy="914400"/>
          </a:xfrm>
          <a:prstGeom prst="leftBrace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614158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11003" y="0"/>
            <a:ext cx="9132997" cy="620688"/>
          </a:xfrm>
          <a:prstGeom prst="rect">
            <a:avLst/>
          </a:prstGeom>
          <a:solidFill>
            <a:srgbClr val="E9EFF7"/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 НОВОВВЕДЕНИЯ</a:t>
            </a:r>
            <a:endParaRPr lang="ru-RU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98" y="850917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411760" y="3439474"/>
            <a:ext cx="6339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r>
              <a:rPr lang="ru-RU" sz="1400" dirty="0" smtClean="0"/>
              <a:t>).</a:t>
            </a:r>
            <a:endParaRPr lang="ru-RU" sz="1400" b="1" dirty="0"/>
          </a:p>
        </p:txBody>
      </p:sp>
      <p:pic>
        <p:nvPicPr>
          <p:cNvPr id="2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82752" y="1340768"/>
            <a:ext cx="6176043" cy="14569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00CC"/>
                </a:solidFill>
              </a:rPr>
              <a:t>ОБЕСПЕЧЕНИИ ЗАЯВКИ </a:t>
            </a:r>
            <a:r>
              <a:rPr lang="ru-RU" sz="1400" b="1" dirty="0" smtClean="0">
                <a:solidFill>
                  <a:schemeClr val="tx1"/>
                </a:solidFill>
              </a:rPr>
              <a:t>на </a:t>
            </a:r>
            <a:r>
              <a:rPr lang="ru-RU" sz="1400" b="1" dirty="0">
                <a:solidFill>
                  <a:schemeClr val="tx1"/>
                </a:solidFill>
              </a:rPr>
              <a:t>участие в определении поставщиков (подрядчиков, исполнителей) </a:t>
            </a:r>
            <a:r>
              <a:rPr lang="ru-RU" sz="1400" b="1" dirty="0" smtClean="0">
                <a:solidFill>
                  <a:srgbClr val="6600CC"/>
                </a:solidFill>
              </a:rPr>
              <a:t>НЕ ПРЕДОСТАВЛЯЮТСЯ: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 ГОСУДАРСТВЕННЫМИ КАЗЕННЫМИ УЧРЕЖДЕНИЯМИ 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500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</a:rPr>
              <a:t> МУНИЦИПАЛЬНЫМИ КАЗЕННЫМИ УЧРЕЖДЕНИЯМИ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18722"/>
            <a:ext cx="2016224" cy="75359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B79"/>
                </a:solidFill>
              </a:rPr>
              <a:t>ЧАСТЬ 6</a:t>
            </a:r>
          </a:p>
          <a:p>
            <a:pPr algn="ctr"/>
            <a:r>
              <a:rPr lang="ru-RU" b="1" dirty="0" smtClean="0">
                <a:solidFill>
                  <a:srgbClr val="663B79"/>
                </a:solidFill>
              </a:rPr>
              <a:t>СТАТЬЯ  44</a:t>
            </a:r>
            <a:r>
              <a:rPr lang="ru-RU" dirty="0" smtClean="0">
                <a:solidFill>
                  <a:srgbClr val="663B79"/>
                </a:solidFill>
              </a:rPr>
              <a:t> </a:t>
            </a:r>
            <a:endParaRPr lang="ru-RU" dirty="0">
              <a:solidFill>
                <a:srgbClr val="663B79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07504" y="4123938"/>
            <a:ext cx="2016224" cy="75359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B79"/>
                </a:solidFill>
              </a:rPr>
              <a:t>ЧАСТЬ 18</a:t>
            </a:r>
          </a:p>
          <a:p>
            <a:pPr algn="ctr"/>
            <a:r>
              <a:rPr lang="ru-RU" b="1" dirty="0" smtClean="0">
                <a:solidFill>
                  <a:srgbClr val="663B79"/>
                </a:solidFill>
              </a:rPr>
              <a:t>СТАТЬЯ  44</a:t>
            </a:r>
            <a:r>
              <a:rPr lang="ru-RU" dirty="0" smtClean="0">
                <a:solidFill>
                  <a:srgbClr val="663B79"/>
                </a:solidFill>
              </a:rPr>
              <a:t> </a:t>
            </a:r>
            <a:endParaRPr lang="ru-RU" dirty="0">
              <a:solidFill>
                <a:srgbClr val="663B7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90285" y="3734177"/>
            <a:ext cx="6191477" cy="16001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Оператор </a:t>
            </a:r>
            <a:r>
              <a:rPr lang="ru-RU" sz="1400" b="1" dirty="0">
                <a:solidFill>
                  <a:schemeClr val="tx1"/>
                </a:solidFill>
              </a:rPr>
              <a:t>электронной площадки </a:t>
            </a:r>
            <a:r>
              <a:rPr lang="ru-RU" sz="1400" b="1" dirty="0" smtClean="0">
                <a:solidFill>
                  <a:schemeClr val="tx1"/>
                </a:solidFill>
              </a:rPr>
              <a:t>осуществляет </a:t>
            </a:r>
            <a:r>
              <a:rPr lang="ru-RU" sz="1400" b="1" dirty="0" smtClean="0">
                <a:solidFill>
                  <a:srgbClr val="6600CC"/>
                </a:solidFill>
              </a:rPr>
              <a:t>БЛОКИРОВАНИЕ</a:t>
            </a:r>
            <a:r>
              <a:rPr lang="ru-RU" sz="1400" b="1" dirty="0" smtClean="0">
                <a:solidFill>
                  <a:srgbClr val="480EEC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операций </a:t>
            </a:r>
            <a:r>
              <a:rPr lang="ru-RU" sz="1400" b="1" dirty="0">
                <a:solidFill>
                  <a:schemeClr val="tx1"/>
                </a:solidFill>
              </a:rPr>
              <a:t>по лицевому счету, открытому для проведения операций по обеспечению </a:t>
            </a:r>
            <a:r>
              <a:rPr lang="ru-RU" sz="1400" b="1" dirty="0" smtClean="0">
                <a:solidFill>
                  <a:schemeClr val="tx1"/>
                </a:solidFill>
              </a:rPr>
              <a:t>участия </a:t>
            </a:r>
            <a:r>
              <a:rPr lang="ru-RU" sz="1400" b="1" dirty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электронных процедурах  </a:t>
            </a:r>
          </a:p>
          <a:p>
            <a:pPr algn="ctr"/>
            <a:r>
              <a:rPr lang="ru-RU" sz="1400" b="1" dirty="0" smtClean="0">
                <a:solidFill>
                  <a:srgbClr val="6600CC"/>
                </a:solidFill>
              </a:rPr>
              <a:t>В ТЕЧЕНИЕ ЧАСА С ДАТЫ И ВРЕМЕНИ ОКОНЧАНИЯ СРОКА ПОДАЧИ ЗАЯВОК </a:t>
            </a:r>
            <a:br>
              <a:rPr lang="ru-RU" sz="1400" b="1" dirty="0" smtClean="0">
                <a:solidFill>
                  <a:srgbClr val="6600CC"/>
                </a:solidFill>
              </a:rPr>
            </a:br>
            <a:endParaRPr lang="ru-RU" sz="1400" b="1" dirty="0" smtClean="0">
              <a:solidFill>
                <a:srgbClr val="6600CC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100138" y="84138"/>
            <a:ext cx="6327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663B79"/>
                </a:solidFill>
                <a:latin typeface="Verdana" pitchFamily="34" charset="0"/>
              </a:rPr>
              <a:t>АЛГОРИТМ </a:t>
            </a:r>
            <a:r>
              <a:rPr lang="ru-RU" altLang="ru-RU" sz="1800" b="1" dirty="0" smtClean="0">
                <a:solidFill>
                  <a:srgbClr val="663B79"/>
                </a:solidFill>
                <a:latin typeface="Arial" charset="0"/>
              </a:rPr>
              <a:t>ЭЛЕКТРОННЫЙ </a:t>
            </a:r>
            <a:r>
              <a:rPr lang="ru-RU" altLang="ru-RU" sz="1800" b="1" dirty="0" smtClean="0">
                <a:solidFill>
                  <a:srgbClr val="663B79"/>
                </a:solidFill>
                <a:latin typeface="Verdana" pitchFamily="34" charset="0"/>
              </a:rPr>
              <a:t>КОНКУРС</a:t>
            </a:r>
            <a:endParaRPr lang="ru-RU" altLang="ru-RU" sz="1800" b="1" dirty="0">
              <a:solidFill>
                <a:srgbClr val="663B79"/>
              </a:solidFill>
              <a:latin typeface="Verdana" pitchFamily="34" charset="0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664075" y="6470650"/>
            <a:ext cx="79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Участник закупки</a:t>
            </a:r>
          </a:p>
        </p:txBody>
      </p:sp>
      <p:sp>
        <p:nvSpPr>
          <p:cNvPr id="12294" name="Line 34"/>
          <p:cNvSpPr>
            <a:spLocks noChangeShapeType="1"/>
          </p:cNvSpPr>
          <p:nvPr/>
        </p:nvSpPr>
        <p:spPr bwMode="auto">
          <a:xfrm flipH="1">
            <a:off x="4386263" y="6429375"/>
            <a:ext cx="47577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" name="Пятиугольник 68"/>
          <p:cNvSpPr>
            <a:spLocks noChangeAspect="1"/>
          </p:cNvSpPr>
          <p:nvPr/>
        </p:nvSpPr>
        <p:spPr>
          <a:xfrm>
            <a:off x="4443413" y="6572250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692775" y="6465888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Комиссия заказчика</a:t>
            </a:r>
          </a:p>
        </p:txBody>
      </p:sp>
      <p:sp>
        <p:nvSpPr>
          <p:cNvPr id="93" name="Пятиугольник 92"/>
          <p:cNvSpPr>
            <a:spLocks noChangeAspect="1"/>
          </p:cNvSpPr>
          <p:nvPr/>
        </p:nvSpPr>
        <p:spPr>
          <a:xfrm>
            <a:off x="5416550" y="6546849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745288" y="6450013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Оператор </a:t>
            </a:r>
            <a:br>
              <a:rPr lang="ru-RU" altLang="ru-RU" sz="1000" b="1">
                <a:latin typeface="Arial" charset="0"/>
              </a:rPr>
            </a:br>
            <a:r>
              <a:rPr lang="ru-RU" altLang="ru-RU" sz="1000" b="1">
                <a:latin typeface="Arial" charset="0"/>
              </a:rPr>
              <a:t>ЭТП</a:t>
            </a:r>
          </a:p>
        </p:txBody>
      </p:sp>
      <p:sp>
        <p:nvSpPr>
          <p:cNvPr id="95" name="Пятиугольник 94"/>
          <p:cNvSpPr>
            <a:spLocks noChangeAspect="1"/>
          </p:cNvSpPr>
          <p:nvPr/>
        </p:nvSpPr>
        <p:spPr>
          <a:xfrm>
            <a:off x="36944" y="5007946"/>
            <a:ext cx="8961437" cy="361950"/>
          </a:xfrm>
          <a:prstGeom prst="homePlate">
            <a:avLst>
              <a:gd name="adj" fmla="val 372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4356100" y="6183313"/>
            <a:ext cx="2419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Условные обозначения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10800000">
            <a:off x="1686611" y="4966671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304" name="AutoShape 15"/>
          <p:cNvSpPr>
            <a:spLocks noChangeArrowheads="1"/>
          </p:cNvSpPr>
          <p:nvPr/>
        </p:nvSpPr>
        <p:spPr bwMode="auto">
          <a:xfrm rot="10800000">
            <a:off x="4376096" y="4952471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305" name="AutoShape 15"/>
          <p:cNvSpPr>
            <a:spLocks noChangeArrowheads="1"/>
          </p:cNvSpPr>
          <p:nvPr/>
        </p:nvSpPr>
        <p:spPr bwMode="auto">
          <a:xfrm rot="10800000">
            <a:off x="6012499" y="4960388"/>
            <a:ext cx="334962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306" name="Text Box 11"/>
          <p:cNvSpPr txBox="1">
            <a:spLocks noChangeArrowheads="1"/>
          </p:cNvSpPr>
          <p:nvPr/>
        </p:nvSpPr>
        <p:spPr bwMode="auto">
          <a:xfrm>
            <a:off x="331144" y="5024438"/>
            <a:ext cx="13385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15 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7" name="AutoShape 15"/>
          <p:cNvSpPr>
            <a:spLocks noChangeArrowheads="1"/>
          </p:cNvSpPr>
          <p:nvPr/>
        </p:nvSpPr>
        <p:spPr bwMode="auto">
          <a:xfrm rot="10800000">
            <a:off x="2915816" y="4893457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308" name="Text Box 11"/>
          <p:cNvSpPr txBox="1">
            <a:spLocks noChangeArrowheads="1"/>
          </p:cNvSpPr>
          <p:nvPr/>
        </p:nvSpPr>
        <p:spPr bwMode="auto">
          <a:xfrm>
            <a:off x="3392498" y="5017982"/>
            <a:ext cx="895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3 часа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9" name="Text Box 11"/>
          <p:cNvSpPr txBox="1">
            <a:spLocks noChangeArrowheads="1"/>
          </p:cNvSpPr>
          <p:nvPr/>
        </p:nvSpPr>
        <p:spPr bwMode="auto">
          <a:xfrm>
            <a:off x="4745902" y="4943209"/>
            <a:ext cx="1238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не более </a:t>
            </a:r>
            <a:endParaRPr lang="ru-RU" altLang="ru-RU" sz="1200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3  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10" name="Text Box 11"/>
          <p:cNvSpPr txBox="1">
            <a:spLocks noChangeArrowheads="1"/>
          </p:cNvSpPr>
          <p:nvPr/>
        </p:nvSpPr>
        <p:spPr bwMode="auto">
          <a:xfrm>
            <a:off x="7946311" y="5008566"/>
            <a:ext cx="8937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10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2" name="Text Box 11"/>
          <p:cNvSpPr txBox="1">
            <a:spLocks noChangeArrowheads="1"/>
          </p:cNvSpPr>
          <p:nvPr/>
        </p:nvSpPr>
        <p:spPr bwMode="auto">
          <a:xfrm>
            <a:off x="3635375" y="5422448"/>
            <a:ext cx="1136650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ФАС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2" name="Text Box 11"/>
          <p:cNvSpPr txBox="1">
            <a:spLocks noChangeArrowheads="1"/>
          </p:cNvSpPr>
          <p:nvPr/>
        </p:nvSpPr>
        <p:spPr bwMode="auto">
          <a:xfrm>
            <a:off x="3305175" y="5284336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6" name="Text Box 11"/>
          <p:cNvSpPr txBox="1">
            <a:spLocks noChangeArrowheads="1"/>
          </p:cNvSpPr>
          <p:nvPr/>
        </p:nvSpPr>
        <p:spPr bwMode="auto">
          <a:xfrm>
            <a:off x="7807325" y="5422448"/>
            <a:ext cx="1135062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ФАС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4" name="Text Box 11"/>
          <p:cNvSpPr txBox="1">
            <a:spLocks noChangeArrowheads="1"/>
          </p:cNvSpPr>
          <p:nvPr/>
        </p:nvSpPr>
        <p:spPr bwMode="auto">
          <a:xfrm>
            <a:off x="7424803" y="5301284"/>
            <a:ext cx="32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2315" name="Группа 242"/>
          <p:cNvGrpSpPr>
            <a:grpSpLocks noChangeAspect="1"/>
          </p:cNvGrpSpPr>
          <p:nvPr/>
        </p:nvGrpSpPr>
        <p:grpSpPr bwMode="auto">
          <a:xfrm>
            <a:off x="8343792" y="2186502"/>
            <a:ext cx="476679" cy="835662"/>
            <a:chOff x="4455493" y="3525434"/>
            <a:chExt cx="683112" cy="842509"/>
          </a:xfrm>
        </p:grpSpPr>
        <p:sp>
          <p:nvSpPr>
            <p:cNvPr id="12374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2375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7 w 103"/>
                <a:gd name="T1" fmla="*/ 2147483647 h 144"/>
                <a:gd name="T2" fmla="*/ 2147483647 w 103"/>
                <a:gd name="T3" fmla="*/ 2147483647 h 144"/>
                <a:gd name="T4" fmla="*/ 2147483647 w 103"/>
                <a:gd name="T5" fmla="*/ 2147483647 h 144"/>
                <a:gd name="T6" fmla="*/ 2147483647 w 103"/>
                <a:gd name="T7" fmla="*/ 2147483647 h 144"/>
                <a:gd name="T8" fmla="*/ 2147483647 w 103"/>
                <a:gd name="T9" fmla="*/ 2147483647 h 144"/>
                <a:gd name="T10" fmla="*/ 2147483647 w 103"/>
                <a:gd name="T11" fmla="*/ 2147483647 h 144"/>
                <a:gd name="T12" fmla="*/ 2147483647 w 103"/>
                <a:gd name="T13" fmla="*/ 2147483647 h 144"/>
                <a:gd name="T14" fmla="*/ 2147483647 w 103"/>
                <a:gd name="T15" fmla="*/ 2147483647 h 144"/>
                <a:gd name="T16" fmla="*/ 2147483647 w 103"/>
                <a:gd name="T17" fmla="*/ 0 h 144"/>
                <a:gd name="T18" fmla="*/ 2147483647 w 103"/>
                <a:gd name="T19" fmla="*/ 2147483647 h 144"/>
                <a:gd name="T20" fmla="*/ 2147483647 w 103"/>
                <a:gd name="T21" fmla="*/ 2147483647 h 144"/>
                <a:gd name="T22" fmla="*/ 2147483647 w 103"/>
                <a:gd name="T23" fmla="*/ 2147483647 h 144"/>
                <a:gd name="T24" fmla="*/ 2147483647 w 103"/>
                <a:gd name="T25" fmla="*/ 2147483647 h 144"/>
                <a:gd name="T26" fmla="*/ 2147483647 w 103"/>
                <a:gd name="T27" fmla="*/ 2147483647 h 144"/>
                <a:gd name="T28" fmla="*/ 0 w 103"/>
                <a:gd name="T29" fmla="*/ 2147483647 h 144"/>
                <a:gd name="T30" fmla="*/ 2147483647 w 103"/>
                <a:gd name="T31" fmla="*/ 2147483647 h 144"/>
                <a:gd name="T32" fmla="*/ 2147483647 w 103"/>
                <a:gd name="T33" fmla="*/ 2147483647 h 144"/>
                <a:gd name="T34" fmla="*/ 2147483647 w 103"/>
                <a:gd name="T35" fmla="*/ 2147483647 h 144"/>
                <a:gd name="T36" fmla="*/ 0 w 103"/>
                <a:gd name="T37" fmla="*/ 2147483647 h 144"/>
                <a:gd name="T38" fmla="*/ 2147483647 w 103"/>
                <a:gd name="T39" fmla="*/ 2147483647 h 144"/>
                <a:gd name="T40" fmla="*/ 2147483647 w 103"/>
                <a:gd name="T41" fmla="*/ 2147483647 h 144"/>
                <a:gd name="T42" fmla="*/ 2147483647 w 103"/>
                <a:gd name="T43" fmla="*/ 2147483647 h 144"/>
                <a:gd name="T44" fmla="*/ 2147483647 w 103"/>
                <a:gd name="T45" fmla="*/ 2147483647 h 144"/>
                <a:gd name="T46" fmla="*/ 2147483647 w 103"/>
                <a:gd name="T47" fmla="*/ 2147483647 h 144"/>
                <a:gd name="T48" fmla="*/ 2147483647 w 103"/>
                <a:gd name="T49" fmla="*/ 2147483647 h 144"/>
                <a:gd name="T50" fmla="*/ 2147483647 w 103"/>
                <a:gd name="T51" fmla="*/ 2147483647 h 144"/>
                <a:gd name="T52" fmla="*/ 2147483647 w 103"/>
                <a:gd name="T53" fmla="*/ 2147483647 h 144"/>
                <a:gd name="T54" fmla="*/ 2147483647 w 103"/>
                <a:gd name="T55" fmla="*/ 2147483647 h 144"/>
                <a:gd name="T56" fmla="*/ 2147483647 w 103"/>
                <a:gd name="T57" fmla="*/ 2147483647 h 144"/>
                <a:gd name="T58" fmla="*/ 2147483647 w 103"/>
                <a:gd name="T59" fmla="*/ 2147483647 h 144"/>
                <a:gd name="T60" fmla="*/ 2147483647 w 103"/>
                <a:gd name="T61" fmla="*/ 2147483647 h 144"/>
                <a:gd name="T62" fmla="*/ 2147483647 w 103"/>
                <a:gd name="T63" fmla="*/ 2147483647 h 144"/>
                <a:gd name="T64" fmla="*/ 2147483647 w 103"/>
                <a:gd name="T65" fmla="*/ 2147483647 h 144"/>
                <a:gd name="T66" fmla="*/ 2147483647 w 103"/>
                <a:gd name="T67" fmla="*/ 2147483647 h 144"/>
                <a:gd name="T68" fmla="*/ 2147483647 w 103"/>
                <a:gd name="T69" fmla="*/ 2147483647 h 144"/>
                <a:gd name="T70" fmla="*/ 2147483647 w 103"/>
                <a:gd name="T71" fmla="*/ 2147483647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6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7 w 1112"/>
                <a:gd name="T1" fmla="*/ 0 h 1367"/>
                <a:gd name="T2" fmla="*/ 0 w 1112"/>
                <a:gd name="T3" fmla="*/ 0 h 1367"/>
                <a:gd name="T4" fmla="*/ 0 w 1112"/>
                <a:gd name="T5" fmla="*/ 2147483647 h 1367"/>
                <a:gd name="T6" fmla="*/ 2147483647 w 1112"/>
                <a:gd name="T7" fmla="*/ 2147483647 h 1367"/>
                <a:gd name="T8" fmla="*/ 2147483647 w 1112"/>
                <a:gd name="T9" fmla="*/ 2147483647 h 1367"/>
                <a:gd name="T10" fmla="*/ 2147483647 w 1112"/>
                <a:gd name="T11" fmla="*/ 0 h 1367"/>
                <a:gd name="T12" fmla="*/ 2147483647 w 1112"/>
                <a:gd name="T13" fmla="*/ 2147483647 h 1367"/>
                <a:gd name="T14" fmla="*/ 2147483647 w 1112"/>
                <a:gd name="T15" fmla="*/ 2147483647 h 1367"/>
                <a:gd name="T16" fmla="*/ 2147483647 w 1112"/>
                <a:gd name="T17" fmla="*/ 2147483647 h 1367"/>
                <a:gd name="T18" fmla="*/ 2147483647 w 1112"/>
                <a:gd name="T19" fmla="*/ 2147483647 h 1367"/>
                <a:gd name="T20" fmla="*/ 2147483647 w 1112"/>
                <a:gd name="T21" fmla="*/ 2147483647 h 1367"/>
                <a:gd name="T22" fmla="*/ 2147483647 w 1112"/>
                <a:gd name="T23" fmla="*/ 2147483647 h 1367"/>
                <a:gd name="T24" fmla="*/ 2147483647 w 1112"/>
                <a:gd name="T25" fmla="*/ 2147483647 h 1367"/>
                <a:gd name="T26" fmla="*/ 2147483647 w 1112"/>
                <a:gd name="T27" fmla="*/ 2147483647 h 1367"/>
                <a:gd name="T28" fmla="*/ 2147483647 w 1112"/>
                <a:gd name="T29" fmla="*/ 2147483647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7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2378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49" name="Прямоугольник 23"/>
            <p:cNvSpPr/>
            <p:nvPr/>
          </p:nvSpPr>
          <p:spPr>
            <a:xfrm>
              <a:off x="4870572" y="3525434"/>
              <a:ext cx="268033" cy="269083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12316" name="Группа 249"/>
          <p:cNvGrpSpPr>
            <a:grpSpLocks noChangeAspect="1"/>
          </p:cNvGrpSpPr>
          <p:nvPr/>
        </p:nvGrpSpPr>
        <p:grpSpPr bwMode="auto">
          <a:xfrm>
            <a:off x="90488" y="2282826"/>
            <a:ext cx="356393" cy="596900"/>
            <a:chOff x="4455493" y="3527848"/>
            <a:chExt cx="683112" cy="840095"/>
          </a:xfrm>
        </p:grpSpPr>
        <p:sp>
          <p:nvSpPr>
            <p:cNvPr id="12368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2369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7 w 103"/>
                <a:gd name="T1" fmla="*/ 2147483647 h 144"/>
                <a:gd name="T2" fmla="*/ 2147483647 w 103"/>
                <a:gd name="T3" fmla="*/ 2147483647 h 144"/>
                <a:gd name="T4" fmla="*/ 2147483647 w 103"/>
                <a:gd name="T5" fmla="*/ 2147483647 h 144"/>
                <a:gd name="T6" fmla="*/ 2147483647 w 103"/>
                <a:gd name="T7" fmla="*/ 2147483647 h 144"/>
                <a:gd name="T8" fmla="*/ 2147483647 w 103"/>
                <a:gd name="T9" fmla="*/ 2147483647 h 144"/>
                <a:gd name="T10" fmla="*/ 2147483647 w 103"/>
                <a:gd name="T11" fmla="*/ 2147483647 h 144"/>
                <a:gd name="T12" fmla="*/ 2147483647 w 103"/>
                <a:gd name="T13" fmla="*/ 2147483647 h 144"/>
                <a:gd name="T14" fmla="*/ 2147483647 w 103"/>
                <a:gd name="T15" fmla="*/ 2147483647 h 144"/>
                <a:gd name="T16" fmla="*/ 2147483647 w 103"/>
                <a:gd name="T17" fmla="*/ 0 h 144"/>
                <a:gd name="T18" fmla="*/ 2147483647 w 103"/>
                <a:gd name="T19" fmla="*/ 2147483647 h 144"/>
                <a:gd name="T20" fmla="*/ 2147483647 w 103"/>
                <a:gd name="T21" fmla="*/ 2147483647 h 144"/>
                <a:gd name="T22" fmla="*/ 2147483647 w 103"/>
                <a:gd name="T23" fmla="*/ 2147483647 h 144"/>
                <a:gd name="T24" fmla="*/ 2147483647 w 103"/>
                <a:gd name="T25" fmla="*/ 2147483647 h 144"/>
                <a:gd name="T26" fmla="*/ 2147483647 w 103"/>
                <a:gd name="T27" fmla="*/ 2147483647 h 144"/>
                <a:gd name="T28" fmla="*/ 0 w 103"/>
                <a:gd name="T29" fmla="*/ 2147483647 h 144"/>
                <a:gd name="T30" fmla="*/ 2147483647 w 103"/>
                <a:gd name="T31" fmla="*/ 2147483647 h 144"/>
                <a:gd name="T32" fmla="*/ 2147483647 w 103"/>
                <a:gd name="T33" fmla="*/ 2147483647 h 144"/>
                <a:gd name="T34" fmla="*/ 2147483647 w 103"/>
                <a:gd name="T35" fmla="*/ 2147483647 h 144"/>
                <a:gd name="T36" fmla="*/ 0 w 103"/>
                <a:gd name="T37" fmla="*/ 2147483647 h 144"/>
                <a:gd name="T38" fmla="*/ 2147483647 w 103"/>
                <a:gd name="T39" fmla="*/ 2147483647 h 144"/>
                <a:gd name="T40" fmla="*/ 2147483647 w 103"/>
                <a:gd name="T41" fmla="*/ 2147483647 h 144"/>
                <a:gd name="T42" fmla="*/ 2147483647 w 103"/>
                <a:gd name="T43" fmla="*/ 2147483647 h 144"/>
                <a:gd name="T44" fmla="*/ 2147483647 w 103"/>
                <a:gd name="T45" fmla="*/ 2147483647 h 144"/>
                <a:gd name="T46" fmla="*/ 2147483647 w 103"/>
                <a:gd name="T47" fmla="*/ 2147483647 h 144"/>
                <a:gd name="T48" fmla="*/ 2147483647 w 103"/>
                <a:gd name="T49" fmla="*/ 2147483647 h 144"/>
                <a:gd name="T50" fmla="*/ 2147483647 w 103"/>
                <a:gd name="T51" fmla="*/ 2147483647 h 144"/>
                <a:gd name="T52" fmla="*/ 2147483647 w 103"/>
                <a:gd name="T53" fmla="*/ 2147483647 h 144"/>
                <a:gd name="T54" fmla="*/ 2147483647 w 103"/>
                <a:gd name="T55" fmla="*/ 2147483647 h 144"/>
                <a:gd name="T56" fmla="*/ 2147483647 w 103"/>
                <a:gd name="T57" fmla="*/ 2147483647 h 144"/>
                <a:gd name="T58" fmla="*/ 2147483647 w 103"/>
                <a:gd name="T59" fmla="*/ 2147483647 h 144"/>
                <a:gd name="T60" fmla="*/ 2147483647 w 103"/>
                <a:gd name="T61" fmla="*/ 2147483647 h 144"/>
                <a:gd name="T62" fmla="*/ 2147483647 w 103"/>
                <a:gd name="T63" fmla="*/ 2147483647 h 144"/>
                <a:gd name="T64" fmla="*/ 2147483647 w 103"/>
                <a:gd name="T65" fmla="*/ 2147483647 h 144"/>
                <a:gd name="T66" fmla="*/ 2147483647 w 103"/>
                <a:gd name="T67" fmla="*/ 2147483647 h 144"/>
                <a:gd name="T68" fmla="*/ 2147483647 w 103"/>
                <a:gd name="T69" fmla="*/ 2147483647 h 144"/>
                <a:gd name="T70" fmla="*/ 2147483647 w 103"/>
                <a:gd name="T71" fmla="*/ 2147483647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0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7 w 1112"/>
                <a:gd name="T1" fmla="*/ 0 h 1367"/>
                <a:gd name="T2" fmla="*/ 0 w 1112"/>
                <a:gd name="T3" fmla="*/ 0 h 1367"/>
                <a:gd name="T4" fmla="*/ 0 w 1112"/>
                <a:gd name="T5" fmla="*/ 2147483647 h 1367"/>
                <a:gd name="T6" fmla="*/ 2147483647 w 1112"/>
                <a:gd name="T7" fmla="*/ 2147483647 h 1367"/>
                <a:gd name="T8" fmla="*/ 2147483647 w 1112"/>
                <a:gd name="T9" fmla="*/ 2147483647 h 1367"/>
                <a:gd name="T10" fmla="*/ 2147483647 w 1112"/>
                <a:gd name="T11" fmla="*/ 0 h 1367"/>
                <a:gd name="T12" fmla="*/ 2147483647 w 1112"/>
                <a:gd name="T13" fmla="*/ 2147483647 h 1367"/>
                <a:gd name="T14" fmla="*/ 2147483647 w 1112"/>
                <a:gd name="T15" fmla="*/ 2147483647 h 1367"/>
                <a:gd name="T16" fmla="*/ 2147483647 w 1112"/>
                <a:gd name="T17" fmla="*/ 2147483647 h 1367"/>
                <a:gd name="T18" fmla="*/ 2147483647 w 1112"/>
                <a:gd name="T19" fmla="*/ 2147483647 h 1367"/>
                <a:gd name="T20" fmla="*/ 2147483647 w 1112"/>
                <a:gd name="T21" fmla="*/ 2147483647 h 1367"/>
                <a:gd name="T22" fmla="*/ 2147483647 w 1112"/>
                <a:gd name="T23" fmla="*/ 2147483647 h 1367"/>
                <a:gd name="T24" fmla="*/ 2147483647 w 1112"/>
                <a:gd name="T25" fmla="*/ 2147483647 h 1367"/>
                <a:gd name="T26" fmla="*/ 2147483647 w 1112"/>
                <a:gd name="T27" fmla="*/ 2147483647 h 1367"/>
                <a:gd name="T28" fmla="*/ 2147483647 w 1112"/>
                <a:gd name="T29" fmla="*/ 2147483647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71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2372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56" name="Прямоугольник 23"/>
            <p:cNvSpPr/>
            <p:nvPr/>
          </p:nvSpPr>
          <p:spPr>
            <a:xfrm>
              <a:off x="4869443" y="3527848"/>
              <a:ext cx="269162" cy="270759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2317" name="Text Box 11"/>
          <p:cNvSpPr txBox="1">
            <a:spLocks noChangeArrowheads="1"/>
          </p:cNvSpPr>
          <p:nvPr/>
        </p:nvSpPr>
        <p:spPr bwMode="auto">
          <a:xfrm rot="16200000">
            <a:off x="-455862" y="3664952"/>
            <a:ext cx="144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Извещение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318" name="Text Box 11"/>
          <p:cNvSpPr txBox="1">
            <a:spLocks noChangeArrowheads="1"/>
          </p:cNvSpPr>
          <p:nvPr/>
        </p:nvSpPr>
        <p:spPr bwMode="auto">
          <a:xfrm>
            <a:off x="7920100" y="3206185"/>
            <a:ext cx="1284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Arial" charset="0"/>
              </a:rPr>
              <a:t>Контракт</a:t>
            </a:r>
          </a:p>
        </p:txBody>
      </p:sp>
      <p:sp>
        <p:nvSpPr>
          <p:cNvPr id="259" name="Пятиугольник 258"/>
          <p:cNvSpPr>
            <a:spLocks noChangeAspect="1"/>
          </p:cNvSpPr>
          <p:nvPr/>
        </p:nvSpPr>
        <p:spPr>
          <a:xfrm>
            <a:off x="740168" y="1433824"/>
            <a:ext cx="1009241" cy="345963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320" name="Text Box 11"/>
          <p:cNvSpPr txBox="1">
            <a:spLocks noChangeArrowheads="1"/>
          </p:cNvSpPr>
          <p:nvPr/>
        </p:nvSpPr>
        <p:spPr bwMode="auto">
          <a:xfrm>
            <a:off x="768601" y="895349"/>
            <a:ext cx="8220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Подача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 заявок</a:t>
            </a:r>
          </a:p>
        </p:txBody>
      </p:sp>
      <p:sp>
        <p:nvSpPr>
          <p:cNvPr id="12321" name="Text Box 11"/>
          <p:cNvSpPr txBox="1">
            <a:spLocks noChangeArrowheads="1"/>
          </p:cNvSpPr>
          <p:nvPr/>
        </p:nvSpPr>
        <p:spPr bwMode="auto">
          <a:xfrm>
            <a:off x="1742827" y="781050"/>
            <a:ext cx="129008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Рассмотрение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1 части заявки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322" name="Freeform 22"/>
          <p:cNvSpPr>
            <a:spLocks noEditPoints="1"/>
          </p:cNvSpPr>
          <p:nvPr/>
        </p:nvSpPr>
        <p:spPr bwMode="auto">
          <a:xfrm rot="7686784">
            <a:off x="471840" y="2460276"/>
            <a:ext cx="230187" cy="188912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3" name="Text Box 11"/>
          <p:cNvSpPr txBox="1">
            <a:spLocks noChangeArrowheads="1"/>
          </p:cNvSpPr>
          <p:nvPr/>
        </p:nvSpPr>
        <p:spPr bwMode="auto">
          <a:xfrm>
            <a:off x="3120243" y="913759"/>
            <a:ext cx="1439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«Переторжка»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324" name="Text Box 11"/>
          <p:cNvSpPr txBox="1">
            <a:spLocks noChangeArrowheads="1"/>
          </p:cNvSpPr>
          <p:nvPr/>
        </p:nvSpPr>
        <p:spPr bwMode="auto">
          <a:xfrm>
            <a:off x="4477023" y="848422"/>
            <a:ext cx="1374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Рассмотрение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2 части заявки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325" name="Text Box 11"/>
          <p:cNvSpPr txBox="1">
            <a:spLocks noChangeArrowheads="1"/>
          </p:cNvSpPr>
          <p:nvPr/>
        </p:nvSpPr>
        <p:spPr bwMode="auto">
          <a:xfrm>
            <a:off x="6249814" y="847765"/>
            <a:ext cx="14112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Arial" charset="0"/>
              </a:rPr>
              <a:t>Формирование</a:t>
            </a:r>
            <a:r>
              <a:rPr lang="ru-RU" altLang="ru-RU" sz="1200" b="1" dirty="0">
                <a:latin typeface="Arial" charset="0"/>
              </a:rPr>
              <a:t/>
            </a:r>
            <a:br>
              <a:rPr lang="ru-RU" altLang="ru-RU" sz="1200" b="1" dirty="0">
                <a:latin typeface="Arial" charset="0"/>
              </a:rPr>
            </a:br>
            <a:r>
              <a:rPr lang="ru-RU" altLang="ru-RU" sz="1200" b="1" dirty="0">
                <a:latin typeface="Arial" charset="0"/>
              </a:rPr>
              <a:t>и </a:t>
            </a:r>
            <a:r>
              <a:rPr lang="ru-RU" altLang="ru-RU" sz="1200" b="1" dirty="0" smtClean="0">
                <a:latin typeface="Arial" charset="0"/>
              </a:rPr>
              <a:t>публикация </a:t>
            </a:r>
            <a:r>
              <a:rPr lang="ru-RU" altLang="ru-RU" sz="1200" b="1" dirty="0">
                <a:latin typeface="Arial" charset="0"/>
              </a:rPr>
              <a:t>итогов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2327" name="Text Box 11"/>
          <p:cNvSpPr txBox="1">
            <a:spLocks noChangeArrowheads="1"/>
          </p:cNvSpPr>
          <p:nvPr/>
        </p:nvSpPr>
        <p:spPr bwMode="auto">
          <a:xfrm>
            <a:off x="812191" y="1476628"/>
            <a:ext cx="693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6600CC"/>
                </a:solidFill>
                <a:latin typeface="Arial" charset="0"/>
              </a:rPr>
              <a:t>1 часть</a:t>
            </a:r>
          </a:p>
        </p:txBody>
      </p:sp>
      <p:sp>
        <p:nvSpPr>
          <p:cNvPr id="12328" name="Text Box 11"/>
          <p:cNvSpPr txBox="1">
            <a:spLocks noChangeArrowheads="1"/>
          </p:cNvSpPr>
          <p:nvPr/>
        </p:nvSpPr>
        <p:spPr bwMode="auto">
          <a:xfrm>
            <a:off x="845754" y="3346716"/>
            <a:ext cx="693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6600CC"/>
                </a:solidFill>
                <a:latin typeface="Arial" charset="0"/>
              </a:rPr>
              <a:t>2 часть</a:t>
            </a:r>
          </a:p>
        </p:txBody>
      </p:sp>
      <p:sp>
        <p:nvSpPr>
          <p:cNvPr id="12330" name="Text Box 11"/>
          <p:cNvSpPr txBox="1">
            <a:spLocks noChangeArrowheads="1"/>
          </p:cNvSpPr>
          <p:nvPr/>
        </p:nvSpPr>
        <p:spPr bwMode="auto">
          <a:xfrm>
            <a:off x="673971" y="3658305"/>
            <a:ext cx="106885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800" dirty="0" smtClean="0">
                <a:latin typeface="Arial" charset="0"/>
              </a:rPr>
              <a:t>Квалификация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800" dirty="0" smtClean="0">
                <a:latin typeface="Arial" charset="0"/>
              </a:rPr>
              <a:t>Сведения </a:t>
            </a:r>
            <a:br>
              <a:rPr lang="ru-RU" altLang="ru-RU" sz="800" dirty="0" smtClean="0">
                <a:latin typeface="Arial" charset="0"/>
              </a:rPr>
            </a:br>
            <a:r>
              <a:rPr lang="ru-RU" altLang="ru-RU" sz="800" dirty="0" smtClean="0">
                <a:latin typeface="Arial" charset="0"/>
              </a:rPr>
              <a:t>об участнике</a:t>
            </a:r>
            <a:endParaRPr lang="ru-RU" altLang="ru-RU" sz="800" dirty="0">
              <a:latin typeface="Arial" charset="0"/>
            </a:endParaRPr>
          </a:p>
        </p:txBody>
      </p:sp>
      <p:sp>
        <p:nvSpPr>
          <p:cNvPr id="12331" name="Text Box 11"/>
          <p:cNvSpPr txBox="1">
            <a:spLocks noChangeArrowheads="1"/>
          </p:cNvSpPr>
          <p:nvPr/>
        </p:nvSpPr>
        <p:spPr bwMode="auto">
          <a:xfrm>
            <a:off x="645968" y="1753771"/>
            <a:ext cx="10375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800" dirty="0" smtClean="0">
                <a:latin typeface="Arial" charset="0"/>
              </a:rPr>
              <a:t>Предложение об объекте и Предложение </a:t>
            </a:r>
            <a:r>
              <a:rPr lang="ru-RU" altLang="ru-RU" sz="800" dirty="0">
                <a:latin typeface="Arial" charset="0"/>
              </a:rPr>
              <a:t>по </a:t>
            </a:r>
            <a:r>
              <a:rPr lang="ru-RU" altLang="ru-RU" sz="800" dirty="0" smtClean="0">
                <a:latin typeface="Arial" charset="0"/>
              </a:rPr>
              <a:t>  качеству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dirty="0" smtClean="0">
                <a:latin typeface="Arial" charset="0"/>
              </a:rPr>
              <a:t>     (при наличии)</a:t>
            </a:r>
            <a:endParaRPr lang="ru-RU" altLang="ru-RU" sz="800" dirty="0">
              <a:latin typeface="Arial" charset="0"/>
            </a:endParaRPr>
          </a:p>
        </p:txBody>
      </p:sp>
      <p:sp>
        <p:nvSpPr>
          <p:cNvPr id="12332" name="Text Box 11"/>
          <p:cNvSpPr txBox="1">
            <a:spLocks noChangeArrowheads="1"/>
          </p:cNvSpPr>
          <p:nvPr/>
        </p:nvSpPr>
        <p:spPr bwMode="auto">
          <a:xfrm>
            <a:off x="688003" y="2647601"/>
            <a:ext cx="98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8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altLang="ru-RU" sz="800" dirty="0">
                <a:solidFill>
                  <a:srgbClr val="FF0000"/>
                </a:solidFill>
                <a:latin typeface="Arial" charset="0"/>
              </a:rPr>
              <a:t>не содержит сведений </a:t>
            </a:r>
            <a:br>
              <a:rPr lang="ru-RU" altLang="ru-RU" sz="800" dirty="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800" dirty="0">
                <a:solidFill>
                  <a:srgbClr val="FF0000"/>
                </a:solidFill>
                <a:latin typeface="Arial" charset="0"/>
              </a:rPr>
              <a:t>об участнике закупки)</a:t>
            </a:r>
          </a:p>
        </p:txBody>
      </p:sp>
      <p:sp>
        <p:nvSpPr>
          <p:cNvPr id="275" name="Пятиугольник 274"/>
          <p:cNvSpPr>
            <a:spLocks noChangeAspect="1"/>
          </p:cNvSpPr>
          <p:nvPr/>
        </p:nvSpPr>
        <p:spPr>
          <a:xfrm>
            <a:off x="2045081" y="1457470"/>
            <a:ext cx="987420" cy="3448709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7" name="Пятиугольник 276"/>
          <p:cNvSpPr>
            <a:spLocks noChangeAspect="1"/>
          </p:cNvSpPr>
          <p:nvPr/>
        </p:nvSpPr>
        <p:spPr>
          <a:xfrm>
            <a:off x="4811083" y="1420081"/>
            <a:ext cx="1078690" cy="3374446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337" name="Freeform 22"/>
          <p:cNvSpPr>
            <a:spLocks noEditPoints="1"/>
          </p:cNvSpPr>
          <p:nvPr/>
        </p:nvSpPr>
        <p:spPr bwMode="auto">
          <a:xfrm rot="7686784">
            <a:off x="1790815" y="2676068"/>
            <a:ext cx="230187" cy="188913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8" name="Freeform 22"/>
          <p:cNvSpPr>
            <a:spLocks noEditPoints="1"/>
          </p:cNvSpPr>
          <p:nvPr/>
        </p:nvSpPr>
        <p:spPr bwMode="auto">
          <a:xfrm rot="7686784">
            <a:off x="3104486" y="2928156"/>
            <a:ext cx="230188" cy="187325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39" name="Freeform 22"/>
          <p:cNvSpPr>
            <a:spLocks noEditPoints="1"/>
          </p:cNvSpPr>
          <p:nvPr/>
        </p:nvSpPr>
        <p:spPr bwMode="auto">
          <a:xfrm rot="7686784">
            <a:off x="4519913" y="3934640"/>
            <a:ext cx="230187" cy="187325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1" name="Freeform 22"/>
          <p:cNvSpPr>
            <a:spLocks noEditPoints="1"/>
          </p:cNvSpPr>
          <p:nvPr/>
        </p:nvSpPr>
        <p:spPr bwMode="auto">
          <a:xfrm rot="7686784">
            <a:off x="7871154" y="2716811"/>
            <a:ext cx="230188" cy="188913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43" name="Text Box 11"/>
          <p:cNvSpPr txBox="1">
            <a:spLocks noChangeArrowheads="1"/>
          </p:cNvSpPr>
          <p:nvPr/>
        </p:nvSpPr>
        <p:spPr bwMode="auto">
          <a:xfrm>
            <a:off x="1983300" y="1506299"/>
            <a:ext cx="10334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dirty="0">
                <a:solidFill>
                  <a:srgbClr val="6600CC"/>
                </a:solidFill>
                <a:latin typeface="Arial" charset="0"/>
              </a:rPr>
              <a:t>Протокол №1</a:t>
            </a:r>
          </a:p>
        </p:txBody>
      </p:sp>
      <p:sp>
        <p:nvSpPr>
          <p:cNvPr id="12344" name="Text Box 11"/>
          <p:cNvSpPr txBox="1">
            <a:spLocks noChangeArrowheads="1"/>
          </p:cNvSpPr>
          <p:nvPr/>
        </p:nvSpPr>
        <p:spPr bwMode="auto">
          <a:xfrm>
            <a:off x="2015614" y="1801005"/>
            <a:ext cx="105302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dirty="0">
                <a:latin typeface="Arial" charset="0"/>
              </a:rPr>
              <a:t>Допуск к участию в конкурсе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dirty="0">
                <a:latin typeface="Arial" charset="0"/>
              </a:rPr>
              <a:t>Анонимная оценка предложений участников закупки 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по качеству</a:t>
            </a:r>
          </a:p>
        </p:txBody>
      </p:sp>
      <p:sp>
        <p:nvSpPr>
          <p:cNvPr id="12347" name="Text Box 11"/>
          <p:cNvSpPr txBox="1">
            <a:spLocks noChangeArrowheads="1"/>
          </p:cNvSpPr>
          <p:nvPr/>
        </p:nvSpPr>
        <p:spPr bwMode="auto">
          <a:xfrm>
            <a:off x="2013026" y="3196399"/>
            <a:ext cx="10461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SzPct val="94000"/>
              <a:buFont typeface="Wingdings" pitchFamily="2" charset="2"/>
              <a:buChar char="ü"/>
            </a:pPr>
            <a:r>
              <a:rPr lang="ru-RU" altLang="ru-RU" sz="800" dirty="0">
                <a:latin typeface="Arial" charset="0"/>
              </a:rPr>
              <a:t>Информация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 в личном 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кабинете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 </a:t>
            </a:r>
            <a:r>
              <a:rPr lang="ru-RU" altLang="ru-RU" sz="800" dirty="0" smtClean="0">
                <a:latin typeface="Arial" charset="0"/>
              </a:rPr>
              <a:t>участника о </a:t>
            </a:r>
            <a:r>
              <a:rPr lang="ru-RU" altLang="ru-RU" sz="800" u="sng" dirty="0" smtClean="0">
                <a:solidFill>
                  <a:srgbClr val="6600CC"/>
                </a:solidFill>
                <a:latin typeface="Arial" charset="0"/>
              </a:rPr>
              <a:t>персональных баллах</a:t>
            </a:r>
            <a:r>
              <a:rPr lang="ru-RU" altLang="ru-RU" sz="800" dirty="0" smtClean="0">
                <a:latin typeface="Arial" charset="0"/>
              </a:rPr>
              <a:t> и </a:t>
            </a:r>
            <a:r>
              <a:rPr lang="ru-RU" altLang="ru-RU" sz="800" u="sng" dirty="0" smtClean="0">
                <a:solidFill>
                  <a:srgbClr val="6600CC"/>
                </a:solidFill>
                <a:latin typeface="Arial" charset="0"/>
              </a:rPr>
              <a:t>лучшей цене</a:t>
            </a:r>
            <a:endParaRPr lang="ru-RU" altLang="ru-RU" sz="800" u="sng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49" name="Text Box 11"/>
          <p:cNvSpPr txBox="1">
            <a:spLocks noChangeArrowheads="1"/>
          </p:cNvSpPr>
          <p:nvPr/>
        </p:nvSpPr>
        <p:spPr bwMode="auto">
          <a:xfrm>
            <a:off x="4862547" y="1564442"/>
            <a:ext cx="104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dirty="0">
                <a:solidFill>
                  <a:srgbClr val="6600CC"/>
                </a:solidFill>
                <a:latin typeface="Arial" charset="0"/>
              </a:rPr>
              <a:t>Протокол №2</a:t>
            </a:r>
          </a:p>
        </p:txBody>
      </p:sp>
      <p:sp>
        <p:nvSpPr>
          <p:cNvPr id="12353" name="Text Box 11"/>
          <p:cNvSpPr txBox="1">
            <a:spLocks noChangeArrowheads="1"/>
          </p:cNvSpPr>
          <p:nvPr/>
        </p:nvSpPr>
        <p:spPr bwMode="auto">
          <a:xfrm>
            <a:off x="2669289" y="5114548"/>
            <a:ext cx="893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5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54" name="AutoShape 15"/>
          <p:cNvSpPr>
            <a:spLocks noChangeArrowheads="1"/>
          </p:cNvSpPr>
          <p:nvPr/>
        </p:nvSpPr>
        <p:spPr bwMode="auto">
          <a:xfrm rot="10800000">
            <a:off x="8207375" y="4476750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355" name="Text Box 11"/>
          <p:cNvSpPr txBox="1">
            <a:spLocks noChangeArrowheads="1"/>
          </p:cNvSpPr>
          <p:nvPr/>
        </p:nvSpPr>
        <p:spPr bwMode="auto">
          <a:xfrm>
            <a:off x="1987888" y="5050421"/>
            <a:ext cx="893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5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9" name="Пятиугольник 22"/>
          <p:cNvSpPr>
            <a:spLocks noChangeArrowheads="1"/>
          </p:cNvSpPr>
          <p:nvPr/>
        </p:nvSpPr>
        <p:spPr bwMode="auto">
          <a:xfrm>
            <a:off x="3364374" y="1461289"/>
            <a:ext cx="1112649" cy="33810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57" name="Text Box 11"/>
          <p:cNvSpPr txBox="1">
            <a:spLocks noChangeArrowheads="1"/>
          </p:cNvSpPr>
          <p:nvPr/>
        </p:nvSpPr>
        <p:spPr bwMode="auto">
          <a:xfrm>
            <a:off x="3366400" y="1474492"/>
            <a:ext cx="114651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800" b="1" dirty="0">
                <a:solidFill>
                  <a:srgbClr val="6600CC"/>
                </a:solidFill>
                <a:latin typeface="Arial" charset="0"/>
              </a:rPr>
              <a:t>Окончательная цена</a:t>
            </a:r>
          </a:p>
        </p:txBody>
      </p:sp>
      <p:sp>
        <p:nvSpPr>
          <p:cNvPr id="12358" name="Text Box 11"/>
          <p:cNvSpPr txBox="1">
            <a:spLocks noChangeArrowheads="1"/>
          </p:cNvSpPr>
          <p:nvPr/>
        </p:nvSpPr>
        <p:spPr bwMode="auto">
          <a:xfrm>
            <a:off x="3371139" y="1863513"/>
            <a:ext cx="1119136" cy="1154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dirty="0">
                <a:latin typeface="Arial" charset="0"/>
              </a:rPr>
              <a:t>Возможность улучшить свое ценовое </a:t>
            </a:r>
            <a:r>
              <a:rPr lang="ru-RU" altLang="ru-RU" sz="800" dirty="0" smtClean="0">
                <a:latin typeface="Arial" charset="0"/>
              </a:rPr>
              <a:t>предложение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b="1" dirty="0" smtClean="0">
                <a:latin typeface="Arial" charset="0"/>
              </a:rPr>
              <a:t>возможно подать только    </a:t>
            </a:r>
            <a:r>
              <a:rPr lang="ru-RU" altLang="ru-RU" sz="800" b="1" dirty="0" smtClean="0">
                <a:solidFill>
                  <a:srgbClr val="C00000"/>
                </a:solidFill>
                <a:latin typeface="Arial" charset="0"/>
              </a:rPr>
              <a:t>ОДНО </a:t>
            </a:r>
            <a:r>
              <a:rPr lang="ru-RU" altLang="ru-RU" sz="800" b="1" dirty="0" smtClean="0">
                <a:solidFill>
                  <a:srgbClr val="6600CC"/>
                </a:solidFill>
                <a:latin typeface="Arial" charset="0"/>
              </a:rPr>
              <a:t>предложение</a:t>
            </a:r>
            <a:endParaRPr lang="ru-RU" altLang="ru-RU" sz="8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2359" name="Text Box 11"/>
          <p:cNvSpPr txBox="1">
            <a:spLocks noChangeArrowheads="1"/>
          </p:cNvSpPr>
          <p:nvPr/>
        </p:nvSpPr>
        <p:spPr bwMode="auto">
          <a:xfrm>
            <a:off x="4788728" y="1870927"/>
            <a:ext cx="11969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dirty="0">
                <a:latin typeface="Arial" charset="0"/>
              </a:rPr>
              <a:t>Оценка по </a:t>
            </a:r>
            <a:r>
              <a:rPr lang="ru-RU" altLang="ru-RU" sz="800" dirty="0" smtClean="0">
                <a:latin typeface="Arial" charset="0"/>
              </a:rPr>
              <a:t>квалификации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800" dirty="0">
                <a:latin typeface="Arial" charset="0"/>
              </a:rPr>
              <a:t>Сведения 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об </a:t>
            </a:r>
            <a:r>
              <a:rPr lang="ru-RU" altLang="ru-RU" sz="800" dirty="0" smtClean="0">
                <a:latin typeface="Arial" charset="0"/>
              </a:rPr>
              <a:t>участнике</a:t>
            </a:r>
            <a:endParaRPr lang="ru-RU" altLang="ru-RU" sz="800" dirty="0">
              <a:latin typeface="Arial" charset="0"/>
            </a:endParaRPr>
          </a:p>
        </p:txBody>
      </p:sp>
      <p:sp>
        <p:nvSpPr>
          <p:cNvPr id="12360" name="Text Box 11"/>
          <p:cNvSpPr txBox="1">
            <a:spLocks noChangeArrowheads="1"/>
          </p:cNvSpPr>
          <p:nvPr/>
        </p:nvSpPr>
        <p:spPr bwMode="auto">
          <a:xfrm>
            <a:off x="6585000" y="5012109"/>
            <a:ext cx="895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 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62" name="Text Box 11"/>
          <p:cNvSpPr txBox="1">
            <a:spLocks noChangeArrowheads="1"/>
          </p:cNvSpPr>
          <p:nvPr/>
        </p:nvSpPr>
        <p:spPr bwMode="auto">
          <a:xfrm>
            <a:off x="673971" y="4355307"/>
            <a:ext cx="1011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charset="0"/>
              </a:rPr>
              <a:t>Предложение </a:t>
            </a:r>
            <a:br>
              <a:rPr lang="ru-RU" altLang="ru-RU" sz="800" dirty="0">
                <a:latin typeface="Arial" charset="0"/>
              </a:rPr>
            </a:br>
            <a:r>
              <a:rPr lang="ru-RU" altLang="ru-RU" sz="800" dirty="0">
                <a:latin typeface="Arial" charset="0"/>
              </a:rPr>
              <a:t>о цене </a:t>
            </a:r>
            <a:r>
              <a:rPr lang="ru-RU" altLang="ru-RU" sz="800" dirty="0" smtClean="0">
                <a:latin typeface="Arial" charset="0"/>
              </a:rPr>
              <a:t>контракта</a:t>
            </a:r>
            <a:endParaRPr lang="ru-RU" altLang="ru-RU" sz="800" dirty="0">
              <a:latin typeface="Arial" charset="0"/>
            </a:endParaRPr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696920" y="5354412"/>
            <a:ext cx="197325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ФАС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66" name="Text Box 11"/>
          <p:cNvSpPr txBox="1">
            <a:spLocks noChangeArrowheads="1"/>
          </p:cNvSpPr>
          <p:nvPr/>
        </p:nvSpPr>
        <p:spPr bwMode="auto">
          <a:xfrm>
            <a:off x="331145" y="5224463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367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20637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Пятиугольник 95"/>
          <p:cNvSpPr>
            <a:spLocks noChangeAspect="1"/>
          </p:cNvSpPr>
          <p:nvPr/>
        </p:nvSpPr>
        <p:spPr>
          <a:xfrm>
            <a:off x="6347461" y="1457470"/>
            <a:ext cx="1281242" cy="3299669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01" name="Пятиугольник 100"/>
          <p:cNvSpPr>
            <a:spLocks noChangeAspect="1"/>
          </p:cNvSpPr>
          <p:nvPr/>
        </p:nvSpPr>
        <p:spPr>
          <a:xfrm>
            <a:off x="6532934" y="6546850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4" name="Freeform 22"/>
          <p:cNvSpPr>
            <a:spLocks noEditPoints="1"/>
          </p:cNvSpPr>
          <p:nvPr/>
        </p:nvSpPr>
        <p:spPr bwMode="auto">
          <a:xfrm rot="7686784" flipH="1">
            <a:off x="3828313" y="3181420"/>
            <a:ext cx="175378" cy="219334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Пятиугольник 22"/>
          <p:cNvSpPr>
            <a:spLocks noChangeArrowheads="1"/>
          </p:cNvSpPr>
          <p:nvPr/>
        </p:nvSpPr>
        <p:spPr bwMode="auto">
          <a:xfrm>
            <a:off x="3427604" y="3610321"/>
            <a:ext cx="995440" cy="73350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3409456" y="3612586"/>
            <a:ext cx="1033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ru-RU" sz="800" b="1" dirty="0">
                <a:solidFill>
                  <a:srgbClr val="6600CC"/>
                </a:solidFill>
                <a:latin typeface="Arial" charset="0"/>
              </a:rPr>
              <a:t>протокол подачи окончательных предложений</a:t>
            </a:r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6444208" y="1530608"/>
            <a:ext cx="1176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dirty="0" smtClean="0">
                <a:solidFill>
                  <a:srgbClr val="6600CC"/>
                </a:solidFill>
                <a:latin typeface="Arial" charset="0"/>
              </a:rPr>
              <a:t>Протокол подведения итогов</a:t>
            </a:r>
            <a:endParaRPr lang="ru-RU" altLang="ru-RU" sz="8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17" name="Freeform 22"/>
          <p:cNvSpPr>
            <a:spLocks noEditPoints="1"/>
          </p:cNvSpPr>
          <p:nvPr/>
        </p:nvSpPr>
        <p:spPr bwMode="auto">
          <a:xfrm rot="7686784">
            <a:off x="5998698" y="3092966"/>
            <a:ext cx="230187" cy="187325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" name="Text Box 11"/>
          <p:cNvSpPr txBox="1">
            <a:spLocks noChangeArrowheads="1"/>
          </p:cNvSpPr>
          <p:nvPr/>
        </p:nvSpPr>
        <p:spPr bwMode="auto">
          <a:xfrm>
            <a:off x="597800" y="5847330"/>
            <a:ext cx="3460541" cy="707886"/>
          </a:xfrm>
          <a:prstGeom prst="rect">
            <a:avLst/>
          </a:prstGeom>
          <a:noFill/>
          <a:ln w="19050">
            <a:solidFill>
              <a:srgbClr val="480E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SzPct val="94000"/>
              <a:buNone/>
            </a:pPr>
            <a:r>
              <a:rPr lang="ru-RU" altLang="ru-RU" sz="1000" b="1" dirty="0" smtClean="0">
                <a:solidFill>
                  <a:srgbClr val="6600CC"/>
                </a:solidFill>
                <a:latin typeface="Arial" charset="0"/>
              </a:rPr>
              <a:t>ДЕКЛАРАЦИИ </a:t>
            </a:r>
            <a:r>
              <a:rPr lang="ru-RU" altLang="ru-RU" sz="1000" b="1" dirty="0" smtClean="0">
                <a:latin typeface="Arial" charset="0"/>
              </a:rPr>
              <a:t>о соответствии участника </a:t>
            </a:r>
            <a:r>
              <a:rPr lang="ru-RU" altLang="ru-RU" sz="1000" b="1" dirty="0" err="1" smtClean="0">
                <a:solidFill>
                  <a:srgbClr val="6600CC"/>
                </a:solidFill>
                <a:latin typeface="Arial" charset="0"/>
              </a:rPr>
              <a:t>пп</a:t>
            </a:r>
            <a:r>
              <a:rPr lang="ru-RU" altLang="ru-RU" sz="1000" b="1" dirty="0" smtClean="0">
                <a:solidFill>
                  <a:srgbClr val="6600CC"/>
                </a:solidFill>
                <a:latin typeface="Arial" charset="0"/>
              </a:rPr>
              <a:t> 3 - 9  </a:t>
            </a:r>
            <a:r>
              <a:rPr lang="ru-RU" altLang="ru-RU" sz="1000" b="1" dirty="0" err="1" smtClean="0">
                <a:solidFill>
                  <a:srgbClr val="6600CC"/>
                </a:solidFill>
                <a:latin typeface="Arial" charset="0"/>
              </a:rPr>
              <a:t>ст</a:t>
            </a:r>
            <a:r>
              <a:rPr lang="ru-RU" altLang="ru-RU" sz="1000" b="1" dirty="0" smtClean="0">
                <a:solidFill>
                  <a:srgbClr val="6600CC"/>
                </a:solidFill>
                <a:latin typeface="Arial" charset="0"/>
              </a:rPr>
              <a:t> 31</a:t>
            </a:r>
            <a:r>
              <a:rPr lang="ru-RU" altLang="ru-RU" sz="1000" b="1" dirty="0" smtClean="0">
                <a:latin typeface="Arial" charset="0"/>
              </a:rPr>
              <a:t> и декларация о принадлежности </a:t>
            </a:r>
            <a:r>
              <a:rPr lang="ru-RU" altLang="ru-RU" sz="1000" b="1" dirty="0" err="1" smtClean="0">
                <a:solidFill>
                  <a:srgbClr val="6600CC"/>
                </a:solidFill>
                <a:latin typeface="Arial" charset="0"/>
              </a:rPr>
              <a:t>СМПиСОКНО</a:t>
            </a:r>
            <a:r>
              <a:rPr lang="ru-RU" altLang="ru-RU" sz="1000" b="1" dirty="0" smtClean="0">
                <a:solidFill>
                  <a:srgbClr val="6600CC"/>
                </a:solidFill>
                <a:latin typeface="Arial" charset="0"/>
              </a:rPr>
              <a:t> (</a:t>
            </a:r>
            <a:r>
              <a:rPr lang="ru-RU" altLang="ru-RU" sz="1000" b="1" dirty="0" err="1" smtClean="0">
                <a:solidFill>
                  <a:srgbClr val="6600CC"/>
                </a:solidFill>
                <a:latin typeface="Arial" charset="0"/>
              </a:rPr>
              <a:t>ст</a:t>
            </a:r>
            <a:r>
              <a:rPr lang="ru-RU" altLang="ru-RU" sz="1000" b="1" dirty="0" smtClean="0">
                <a:solidFill>
                  <a:srgbClr val="6600CC"/>
                </a:solidFill>
                <a:latin typeface="Arial" charset="0"/>
              </a:rPr>
              <a:t> 30) </a:t>
            </a:r>
            <a:r>
              <a:rPr lang="ru-RU" altLang="ru-RU" sz="1000" b="1" dirty="0" smtClean="0">
                <a:latin typeface="Arial" charset="0"/>
              </a:rPr>
              <a:t> предоставляется </a:t>
            </a:r>
            <a:r>
              <a:rPr lang="ru-RU" altLang="ru-RU" sz="1000" b="1" dirty="0" smtClean="0">
                <a:solidFill>
                  <a:srgbClr val="C00000"/>
                </a:solidFill>
                <a:latin typeface="Arial" charset="0"/>
              </a:rPr>
              <a:t>посредством программно-аппаратных электронной площадки </a:t>
            </a:r>
            <a:endParaRPr lang="ru-RU" altLang="ru-RU" sz="1000" b="1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40829" y="4045157"/>
            <a:ext cx="221526" cy="3392"/>
          </a:xfrm>
          <a:prstGeom prst="straightConnector1">
            <a:avLst/>
          </a:prstGeom>
          <a:ln w="28575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40829" y="4021150"/>
            <a:ext cx="0" cy="2211524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443593" y="6242153"/>
            <a:ext cx="145355" cy="0"/>
          </a:xfrm>
          <a:prstGeom prst="line">
            <a:avLst/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1"/>
          <p:cNvSpPr txBox="1">
            <a:spLocks noChangeArrowheads="1"/>
          </p:cNvSpPr>
          <p:nvPr/>
        </p:nvSpPr>
        <p:spPr bwMode="auto">
          <a:xfrm>
            <a:off x="6460320" y="1867327"/>
            <a:ext cx="11974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800" b="1" dirty="0" smtClean="0">
                <a:latin typeface="Arial" charset="0"/>
              </a:rPr>
              <a:t>Формируется , подписывается </a:t>
            </a:r>
            <a:br>
              <a:rPr lang="ru-RU" altLang="ru-RU" sz="800" b="1" dirty="0" smtClean="0">
                <a:latin typeface="Arial" charset="0"/>
              </a:rPr>
            </a:br>
            <a:r>
              <a:rPr lang="ru-RU" altLang="ru-RU" sz="800" b="1" dirty="0" smtClean="0">
                <a:latin typeface="Arial" charset="0"/>
              </a:rPr>
              <a:t>и размещается на электронной площадке и в ЕИС</a:t>
            </a:r>
            <a:endParaRPr lang="ru-RU" altLang="ru-RU" sz="800" b="1" dirty="0">
              <a:latin typeface="Arial" charset="0"/>
            </a:endParaRPr>
          </a:p>
        </p:txBody>
      </p:sp>
      <p:sp>
        <p:nvSpPr>
          <p:cNvPr id="145" name="Text Box 11"/>
          <p:cNvSpPr txBox="1">
            <a:spLocks noChangeArrowheads="1"/>
          </p:cNvSpPr>
          <p:nvPr/>
        </p:nvSpPr>
        <p:spPr bwMode="auto">
          <a:xfrm>
            <a:off x="4263700" y="5165581"/>
            <a:ext cx="604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1 ч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" name="AutoShape 15"/>
          <p:cNvSpPr>
            <a:spLocks noChangeArrowheads="1"/>
          </p:cNvSpPr>
          <p:nvPr/>
        </p:nvSpPr>
        <p:spPr bwMode="auto">
          <a:xfrm rot="10800000">
            <a:off x="7840892" y="4959054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11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26" y="3196399"/>
            <a:ext cx="1351129" cy="14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44128" y="84138"/>
            <a:ext cx="6771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663B79"/>
                </a:solidFill>
                <a:latin typeface="Verdana" pitchFamily="34" charset="0"/>
                <a:cs typeface="Aharoni" panose="02010803020104030203" pitchFamily="2" charset="-79"/>
              </a:rPr>
              <a:t>АЛГОРИТМ </a:t>
            </a:r>
            <a:r>
              <a:rPr lang="ru-RU" altLang="ru-RU" sz="1800" b="1" dirty="0" smtClean="0">
                <a:solidFill>
                  <a:srgbClr val="663B79"/>
                </a:solidFill>
                <a:latin typeface="Arial" charset="0"/>
                <a:cs typeface="Aharoni" panose="02010803020104030203" pitchFamily="2" charset="-79"/>
              </a:rPr>
              <a:t>ЭЛЕКТРОННЫЙ ЗАПРОС КОТИРОВОК</a:t>
            </a:r>
            <a:endParaRPr lang="ru-RU" altLang="ru-RU" sz="1800" b="1" dirty="0">
              <a:solidFill>
                <a:srgbClr val="663B79"/>
              </a:solidFill>
              <a:latin typeface="Arial" charset="0"/>
              <a:cs typeface="Aharoni" panose="02010803020104030203" pitchFamily="2" charset="-79"/>
            </a:endParaRPr>
          </a:p>
        </p:txBody>
      </p:sp>
      <p:sp>
        <p:nvSpPr>
          <p:cNvPr id="15366" name="Line 34"/>
          <p:cNvSpPr>
            <a:spLocks noChangeShapeType="1"/>
          </p:cNvSpPr>
          <p:nvPr/>
        </p:nvSpPr>
        <p:spPr bwMode="auto">
          <a:xfrm flipH="1">
            <a:off x="5220071" y="6429374"/>
            <a:ext cx="3923928" cy="1402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5692775" y="6465888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Комиссия заказчика</a:t>
            </a:r>
          </a:p>
        </p:txBody>
      </p:sp>
      <p:sp>
        <p:nvSpPr>
          <p:cNvPr id="92" name="Пятиугольник 91"/>
          <p:cNvSpPr>
            <a:spLocks noChangeAspect="1"/>
          </p:cNvSpPr>
          <p:nvPr/>
        </p:nvSpPr>
        <p:spPr>
          <a:xfrm>
            <a:off x="6527800" y="6581775"/>
            <a:ext cx="204788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3" name="Пятиугольник 92"/>
          <p:cNvSpPr>
            <a:spLocks noChangeAspect="1"/>
          </p:cNvSpPr>
          <p:nvPr/>
        </p:nvSpPr>
        <p:spPr>
          <a:xfrm>
            <a:off x="5416550" y="6581775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745288" y="6450013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>
                <a:latin typeface="Arial" charset="0"/>
              </a:rPr>
              <a:t>Оператор </a:t>
            </a:r>
            <a:br>
              <a:rPr lang="ru-RU" altLang="ru-RU" sz="1000" b="1">
                <a:latin typeface="Arial" charset="0"/>
              </a:rPr>
            </a:br>
            <a:r>
              <a:rPr lang="ru-RU" altLang="ru-RU" sz="1000" b="1">
                <a:latin typeface="Arial" charset="0"/>
              </a:rPr>
              <a:t>ЭТП</a:t>
            </a:r>
          </a:p>
        </p:txBody>
      </p:sp>
      <p:sp>
        <p:nvSpPr>
          <p:cNvPr id="95" name="Пятиугольник 94"/>
          <p:cNvSpPr>
            <a:spLocks noChangeAspect="1"/>
          </p:cNvSpPr>
          <p:nvPr/>
        </p:nvSpPr>
        <p:spPr>
          <a:xfrm>
            <a:off x="182563" y="4581525"/>
            <a:ext cx="7365205" cy="361950"/>
          </a:xfrm>
          <a:prstGeom prst="homePlate">
            <a:avLst>
              <a:gd name="adj" fmla="val 372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5328983" y="6183313"/>
            <a:ext cx="2419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1" dirty="0">
                <a:latin typeface="Arial" charset="0"/>
              </a:rPr>
              <a:t>Условные </a:t>
            </a:r>
            <a:r>
              <a:rPr lang="ru-RU" altLang="ru-RU" sz="1000" b="1" dirty="0" smtClean="0">
                <a:latin typeface="Arial" charset="0"/>
              </a:rPr>
              <a:t>обозначения      </a:t>
            </a:r>
            <a:endParaRPr lang="ru-RU" altLang="ru-RU" sz="1000" b="1" dirty="0">
              <a:latin typeface="Arial" charset="0"/>
            </a:endParaRPr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1417823" y="4624387"/>
            <a:ext cx="13135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5 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8" name="AutoShape 15"/>
          <p:cNvSpPr>
            <a:spLocks noChangeArrowheads="1"/>
          </p:cNvSpPr>
          <p:nvPr/>
        </p:nvSpPr>
        <p:spPr bwMode="auto">
          <a:xfrm rot="10800000">
            <a:off x="4327525" y="4527550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79" name="Text Box 11"/>
          <p:cNvSpPr txBox="1">
            <a:spLocks noChangeArrowheads="1"/>
          </p:cNvSpPr>
          <p:nvPr/>
        </p:nvSpPr>
        <p:spPr bwMode="auto">
          <a:xfrm>
            <a:off x="4988002" y="4643756"/>
            <a:ext cx="895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bg1"/>
                </a:solidFill>
                <a:latin typeface="Arial" charset="0"/>
              </a:rPr>
              <a:t>1 час</a:t>
            </a:r>
          </a:p>
        </p:txBody>
      </p:sp>
      <p:sp>
        <p:nvSpPr>
          <p:cNvPr id="142" name="Text Box 11"/>
          <p:cNvSpPr txBox="1">
            <a:spLocks noChangeArrowheads="1"/>
          </p:cNvSpPr>
          <p:nvPr/>
        </p:nvSpPr>
        <p:spPr bwMode="auto">
          <a:xfrm>
            <a:off x="6030041" y="5043488"/>
            <a:ext cx="11366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ФАС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2" name="Text Box 11"/>
          <p:cNvSpPr txBox="1">
            <a:spLocks noChangeArrowheads="1"/>
          </p:cNvSpPr>
          <p:nvPr/>
        </p:nvSpPr>
        <p:spPr bwMode="auto">
          <a:xfrm>
            <a:off x="5763873" y="4984520"/>
            <a:ext cx="33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5385" name="Группа 242"/>
          <p:cNvGrpSpPr>
            <a:grpSpLocks noChangeAspect="1"/>
          </p:cNvGrpSpPr>
          <p:nvPr/>
        </p:nvGrpSpPr>
        <p:grpSpPr bwMode="auto">
          <a:xfrm>
            <a:off x="6406809" y="2688317"/>
            <a:ext cx="582613" cy="720725"/>
            <a:chOff x="4455493" y="3525434"/>
            <a:chExt cx="683112" cy="842509"/>
          </a:xfrm>
        </p:grpSpPr>
        <p:sp>
          <p:nvSpPr>
            <p:cNvPr id="15432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5433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7 w 103"/>
                <a:gd name="T1" fmla="*/ 2147483647 h 144"/>
                <a:gd name="T2" fmla="*/ 2147483647 w 103"/>
                <a:gd name="T3" fmla="*/ 2147483647 h 144"/>
                <a:gd name="T4" fmla="*/ 2147483647 w 103"/>
                <a:gd name="T5" fmla="*/ 2147483647 h 144"/>
                <a:gd name="T6" fmla="*/ 2147483647 w 103"/>
                <a:gd name="T7" fmla="*/ 2147483647 h 144"/>
                <a:gd name="T8" fmla="*/ 2147483647 w 103"/>
                <a:gd name="T9" fmla="*/ 2147483647 h 144"/>
                <a:gd name="T10" fmla="*/ 2147483647 w 103"/>
                <a:gd name="T11" fmla="*/ 2147483647 h 144"/>
                <a:gd name="T12" fmla="*/ 2147483647 w 103"/>
                <a:gd name="T13" fmla="*/ 2147483647 h 144"/>
                <a:gd name="T14" fmla="*/ 2147483647 w 103"/>
                <a:gd name="T15" fmla="*/ 2147483647 h 144"/>
                <a:gd name="T16" fmla="*/ 2147483647 w 103"/>
                <a:gd name="T17" fmla="*/ 0 h 144"/>
                <a:gd name="T18" fmla="*/ 2147483647 w 103"/>
                <a:gd name="T19" fmla="*/ 2147483647 h 144"/>
                <a:gd name="T20" fmla="*/ 2147483647 w 103"/>
                <a:gd name="T21" fmla="*/ 2147483647 h 144"/>
                <a:gd name="T22" fmla="*/ 2147483647 w 103"/>
                <a:gd name="T23" fmla="*/ 2147483647 h 144"/>
                <a:gd name="T24" fmla="*/ 2147483647 w 103"/>
                <a:gd name="T25" fmla="*/ 2147483647 h 144"/>
                <a:gd name="T26" fmla="*/ 2147483647 w 103"/>
                <a:gd name="T27" fmla="*/ 2147483647 h 144"/>
                <a:gd name="T28" fmla="*/ 0 w 103"/>
                <a:gd name="T29" fmla="*/ 2147483647 h 144"/>
                <a:gd name="T30" fmla="*/ 2147483647 w 103"/>
                <a:gd name="T31" fmla="*/ 2147483647 h 144"/>
                <a:gd name="T32" fmla="*/ 2147483647 w 103"/>
                <a:gd name="T33" fmla="*/ 2147483647 h 144"/>
                <a:gd name="T34" fmla="*/ 2147483647 w 103"/>
                <a:gd name="T35" fmla="*/ 2147483647 h 144"/>
                <a:gd name="T36" fmla="*/ 0 w 103"/>
                <a:gd name="T37" fmla="*/ 2147483647 h 144"/>
                <a:gd name="T38" fmla="*/ 2147483647 w 103"/>
                <a:gd name="T39" fmla="*/ 2147483647 h 144"/>
                <a:gd name="T40" fmla="*/ 2147483647 w 103"/>
                <a:gd name="T41" fmla="*/ 2147483647 h 144"/>
                <a:gd name="T42" fmla="*/ 2147483647 w 103"/>
                <a:gd name="T43" fmla="*/ 2147483647 h 144"/>
                <a:gd name="T44" fmla="*/ 2147483647 w 103"/>
                <a:gd name="T45" fmla="*/ 2147483647 h 144"/>
                <a:gd name="T46" fmla="*/ 2147483647 w 103"/>
                <a:gd name="T47" fmla="*/ 2147483647 h 144"/>
                <a:gd name="T48" fmla="*/ 2147483647 w 103"/>
                <a:gd name="T49" fmla="*/ 2147483647 h 144"/>
                <a:gd name="T50" fmla="*/ 2147483647 w 103"/>
                <a:gd name="T51" fmla="*/ 2147483647 h 144"/>
                <a:gd name="T52" fmla="*/ 2147483647 w 103"/>
                <a:gd name="T53" fmla="*/ 2147483647 h 144"/>
                <a:gd name="T54" fmla="*/ 2147483647 w 103"/>
                <a:gd name="T55" fmla="*/ 2147483647 h 144"/>
                <a:gd name="T56" fmla="*/ 2147483647 w 103"/>
                <a:gd name="T57" fmla="*/ 2147483647 h 144"/>
                <a:gd name="T58" fmla="*/ 2147483647 w 103"/>
                <a:gd name="T59" fmla="*/ 2147483647 h 144"/>
                <a:gd name="T60" fmla="*/ 2147483647 w 103"/>
                <a:gd name="T61" fmla="*/ 2147483647 h 144"/>
                <a:gd name="T62" fmla="*/ 2147483647 w 103"/>
                <a:gd name="T63" fmla="*/ 2147483647 h 144"/>
                <a:gd name="T64" fmla="*/ 2147483647 w 103"/>
                <a:gd name="T65" fmla="*/ 2147483647 h 144"/>
                <a:gd name="T66" fmla="*/ 2147483647 w 103"/>
                <a:gd name="T67" fmla="*/ 2147483647 h 144"/>
                <a:gd name="T68" fmla="*/ 2147483647 w 103"/>
                <a:gd name="T69" fmla="*/ 2147483647 h 144"/>
                <a:gd name="T70" fmla="*/ 2147483647 w 103"/>
                <a:gd name="T71" fmla="*/ 2147483647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34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7 w 1112"/>
                <a:gd name="T1" fmla="*/ 0 h 1367"/>
                <a:gd name="T2" fmla="*/ 0 w 1112"/>
                <a:gd name="T3" fmla="*/ 0 h 1367"/>
                <a:gd name="T4" fmla="*/ 0 w 1112"/>
                <a:gd name="T5" fmla="*/ 2147483647 h 1367"/>
                <a:gd name="T6" fmla="*/ 2147483647 w 1112"/>
                <a:gd name="T7" fmla="*/ 2147483647 h 1367"/>
                <a:gd name="T8" fmla="*/ 2147483647 w 1112"/>
                <a:gd name="T9" fmla="*/ 2147483647 h 1367"/>
                <a:gd name="T10" fmla="*/ 2147483647 w 1112"/>
                <a:gd name="T11" fmla="*/ 0 h 1367"/>
                <a:gd name="T12" fmla="*/ 2147483647 w 1112"/>
                <a:gd name="T13" fmla="*/ 2147483647 h 1367"/>
                <a:gd name="T14" fmla="*/ 2147483647 w 1112"/>
                <a:gd name="T15" fmla="*/ 2147483647 h 1367"/>
                <a:gd name="T16" fmla="*/ 2147483647 w 1112"/>
                <a:gd name="T17" fmla="*/ 2147483647 h 1367"/>
                <a:gd name="T18" fmla="*/ 2147483647 w 1112"/>
                <a:gd name="T19" fmla="*/ 2147483647 h 1367"/>
                <a:gd name="T20" fmla="*/ 2147483647 w 1112"/>
                <a:gd name="T21" fmla="*/ 2147483647 h 1367"/>
                <a:gd name="T22" fmla="*/ 2147483647 w 1112"/>
                <a:gd name="T23" fmla="*/ 2147483647 h 1367"/>
                <a:gd name="T24" fmla="*/ 2147483647 w 1112"/>
                <a:gd name="T25" fmla="*/ 2147483647 h 1367"/>
                <a:gd name="T26" fmla="*/ 2147483647 w 1112"/>
                <a:gd name="T27" fmla="*/ 2147483647 h 1367"/>
                <a:gd name="T28" fmla="*/ 2147483647 w 1112"/>
                <a:gd name="T29" fmla="*/ 2147483647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35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5436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49" name="Прямоугольник 23"/>
            <p:cNvSpPr/>
            <p:nvPr/>
          </p:nvSpPr>
          <p:spPr>
            <a:xfrm>
              <a:off x="4870572" y="3525434"/>
              <a:ext cx="268033" cy="269083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15386" name="Группа 249"/>
          <p:cNvGrpSpPr>
            <a:grpSpLocks noChangeAspect="1"/>
          </p:cNvGrpSpPr>
          <p:nvPr/>
        </p:nvGrpSpPr>
        <p:grpSpPr bwMode="auto">
          <a:xfrm>
            <a:off x="232222" y="1938140"/>
            <a:ext cx="584200" cy="719138"/>
            <a:chOff x="4455493" y="3527848"/>
            <a:chExt cx="683112" cy="840095"/>
          </a:xfrm>
        </p:grpSpPr>
        <p:sp>
          <p:nvSpPr>
            <p:cNvPr id="15426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5427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7 w 103"/>
                <a:gd name="T1" fmla="*/ 2147483647 h 144"/>
                <a:gd name="T2" fmla="*/ 2147483647 w 103"/>
                <a:gd name="T3" fmla="*/ 2147483647 h 144"/>
                <a:gd name="T4" fmla="*/ 2147483647 w 103"/>
                <a:gd name="T5" fmla="*/ 2147483647 h 144"/>
                <a:gd name="T6" fmla="*/ 2147483647 w 103"/>
                <a:gd name="T7" fmla="*/ 2147483647 h 144"/>
                <a:gd name="T8" fmla="*/ 2147483647 w 103"/>
                <a:gd name="T9" fmla="*/ 2147483647 h 144"/>
                <a:gd name="T10" fmla="*/ 2147483647 w 103"/>
                <a:gd name="T11" fmla="*/ 2147483647 h 144"/>
                <a:gd name="T12" fmla="*/ 2147483647 w 103"/>
                <a:gd name="T13" fmla="*/ 2147483647 h 144"/>
                <a:gd name="T14" fmla="*/ 2147483647 w 103"/>
                <a:gd name="T15" fmla="*/ 2147483647 h 144"/>
                <a:gd name="T16" fmla="*/ 2147483647 w 103"/>
                <a:gd name="T17" fmla="*/ 0 h 144"/>
                <a:gd name="T18" fmla="*/ 2147483647 w 103"/>
                <a:gd name="T19" fmla="*/ 2147483647 h 144"/>
                <a:gd name="T20" fmla="*/ 2147483647 w 103"/>
                <a:gd name="T21" fmla="*/ 2147483647 h 144"/>
                <a:gd name="T22" fmla="*/ 2147483647 w 103"/>
                <a:gd name="T23" fmla="*/ 2147483647 h 144"/>
                <a:gd name="T24" fmla="*/ 2147483647 w 103"/>
                <a:gd name="T25" fmla="*/ 2147483647 h 144"/>
                <a:gd name="T26" fmla="*/ 2147483647 w 103"/>
                <a:gd name="T27" fmla="*/ 2147483647 h 144"/>
                <a:gd name="T28" fmla="*/ 0 w 103"/>
                <a:gd name="T29" fmla="*/ 2147483647 h 144"/>
                <a:gd name="T30" fmla="*/ 2147483647 w 103"/>
                <a:gd name="T31" fmla="*/ 2147483647 h 144"/>
                <a:gd name="T32" fmla="*/ 2147483647 w 103"/>
                <a:gd name="T33" fmla="*/ 2147483647 h 144"/>
                <a:gd name="T34" fmla="*/ 2147483647 w 103"/>
                <a:gd name="T35" fmla="*/ 2147483647 h 144"/>
                <a:gd name="T36" fmla="*/ 0 w 103"/>
                <a:gd name="T37" fmla="*/ 2147483647 h 144"/>
                <a:gd name="T38" fmla="*/ 2147483647 w 103"/>
                <a:gd name="T39" fmla="*/ 2147483647 h 144"/>
                <a:gd name="T40" fmla="*/ 2147483647 w 103"/>
                <a:gd name="T41" fmla="*/ 2147483647 h 144"/>
                <a:gd name="T42" fmla="*/ 2147483647 w 103"/>
                <a:gd name="T43" fmla="*/ 2147483647 h 144"/>
                <a:gd name="T44" fmla="*/ 2147483647 w 103"/>
                <a:gd name="T45" fmla="*/ 2147483647 h 144"/>
                <a:gd name="T46" fmla="*/ 2147483647 w 103"/>
                <a:gd name="T47" fmla="*/ 2147483647 h 144"/>
                <a:gd name="T48" fmla="*/ 2147483647 w 103"/>
                <a:gd name="T49" fmla="*/ 2147483647 h 144"/>
                <a:gd name="T50" fmla="*/ 2147483647 w 103"/>
                <a:gd name="T51" fmla="*/ 2147483647 h 144"/>
                <a:gd name="T52" fmla="*/ 2147483647 w 103"/>
                <a:gd name="T53" fmla="*/ 2147483647 h 144"/>
                <a:gd name="T54" fmla="*/ 2147483647 w 103"/>
                <a:gd name="T55" fmla="*/ 2147483647 h 144"/>
                <a:gd name="T56" fmla="*/ 2147483647 w 103"/>
                <a:gd name="T57" fmla="*/ 2147483647 h 144"/>
                <a:gd name="T58" fmla="*/ 2147483647 w 103"/>
                <a:gd name="T59" fmla="*/ 2147483647 h 144"/>
                <a:gd name="T60" fmla="*/ 2147483647 w 103"/>
                <a:gd name="T61" fmla="*/ 2147483647 h 144"/>
                <a:gd name="T62" fmla="*/ 2147483647 w 103"/>
                <a:gd name="T63" fmla="*/ 2147483647 h 144"/>
                <a:gd name="T64" fmla="*/ 2147483647 w 103"/>
                <a:gd name="T65" fmla="*/ 2147483647 h 144"/>
                <a:gd name="T66" fmla="*/ 2147483647 w 103"/>
                <a:gd name="T67" fmla="*/ 2147483647 h 144"/>
                <a:gd name="T68" fmla="*/ 2147483647 w 103"/>
                <a:gd name="T69" fmla="*/ 2147483647 h 144"/>
                <a:gd name="T70" fmla="*/ 2147483647 w 103"/>
                <a:gd name="T71" fmla="*/ 2147483647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7 w 1112"/>
                <a:gd name="T1" fmla="*/ 0 h 1367"/>
                <a:gd name="T2" fmla="*/ 0 w 1112"/>
                <a:gd name="T3" fmla="*/ 0 h 1367"/>
                <a:gd name="T4" fmla="*/ 0 w 1112"/>
                <a:gd name="T5" fmla="*/ 2147483647 h 1367"/>
                <a:gd name="T6" fmla="*/ 2147483647 w 1112"/>
                <a:gd name="T7" fmla="*/ 2147483647 h 1367"/>
                <a:gd name="T8" fmla="*/ 2147483647 w 1112"/>
                <a:gd name="T9" fmla="*/ 2147483647 h 1367"/>
                <a:gd name="T10" fmla="*/ 2147483647 w 1112"/>
                <a:gd name="T11" fmla="*/ 0 h 1367"/>
                <a:gd name="T12" fmla="*/ 2147483647 w 1112"/>
                <a:gd name="T13" fmla="*/ 2147483647 h 1367"/>
                <a:gd name="T14" fmla="*/ 2147483647 w 1112"/>
                <a:gd name="T15" fmla="*/ 2147483647 h 1367"/>
                <a:gd name="T16" fmla="*/ 2147483647 w 1112"/>
                <a:gd name="T17" fmla="*/ 2147483647 h 1367"/>
                <a:gd name="T18" fmla="*/ 2147483647 w 1112"/>
                <a:gd name="T19" fmla="*/ 2147483647 h 1367"/>
                <a:gd name="T20" fmla="*/ 2147483647 w 1112"/>
                <a:gd name="T21" fmla="*/ 2147483647 h 1367"/>
                <a:gd name="T22" fmla="*/ 2147483647 w 1112"/>
                <a:gd name="T23" fmla="*/ 2147483647 h 1367"/>
                <a:gd name="T24" fmla="*/ 2147483647 w 1112"/>
                <a:gd name="T25" fmla="*/ 2147483647 h 1367"/>
                <a:gd name="T26" fmla="*/ 2147483647 w 1112"/>
                <a:gd name="T27" fmla="*/ 2147483647 h 1367"/>
                <a:gd name="T28" fmla="*/ 2147483647 w 1112"/>
                <a:gd name="T29" fmla="*/ 2147483647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15430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256" name="Прямоугольник 23"/>
            <p:cNvSpPr/>
            <p:nvPr/>
          </p:nvSpPr>
          <p:spPr>
            <a:xfrm>
              <a:off x="4869443" y="3527848"/>
              <a:ext cx="269162" cy="270759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5387" name="Text Box 11"/>
          <p:cNvSpPr txBox="1">
            <a:spLocks noChangeArrowheads="1"/>
          </p:cNvSpPr>
          <p:nvPr/>
        </p:nvSpPr>
        <p:spPr bwMode="auto">
          <a:xfrm rot="16200000">
            <a:off x="-197197" y="1103313"/>
            <a:ext cx="1443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Извещение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15388" name="Text Box 11"/>
          <p:cNvSpPr txBox="1">
            <a:spLocks noChangeArrowheads="1"/>
          </p:cNvSpPr>
          <p:nvPr/>
        </p:nvSpPr>
        <p:spPr bwMode="auto">
          <a:xfrm>
            <a:off x="6031909" y="3454171"/>
            <a:ext cx="1214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Контракт</a:t>
            </a:r>
          </a:p>
        </p:txBody>
      </p:sp>
      <p:sp>
        <p:nvSpPr>
          <p:cNvPr id="15390" name="Text Box 11"/>
          <p:cNvSpPr txBox="1">
            <a:spLocks noChangeArrowheads="1"/>
          </p:cNvSpPr>
          <p:nvPr/>
        </p:nvSpPr>
        <p:spPr bwMode="auto">
          <a:xfrm>
            <a:off x="1828800" y="725488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Подача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 заявок</a:t>
            </a:r>
          </a:p>
        </p:txBody>
      </p:sp>
      <p:sp>
        <p:nvSpPr>
          <p:cNvPr id="15391" name="Text Box 11"/>
          <p:cNvSpPr txBox="1">
            <a:spLocks noChangeArrowheads="1"/>
          </p:cNvSpPr>
          <p:nvPr/>
        </p:nvSpPr>
        <p:spPr bwMode="auto">
          <a:xfrm>
            <a:off x="2905125" y="78105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Рассмотрение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charset="0"/>
              </a:rPr>
              <a:t>1 части заявки</a:t>
            </a:r>
            <a:endParaRPr lang="ru-RU" altLang="ru-RU" sz="1400" b="1">
              <a:latin typeface="Arial" charset="0"/>
            </a:endParaRPr>
          </a:p>
        </p:txBody>
      </p:sp>
      <p:sp>
        <p:nvSpPr>
          <p:cNvPr id="15392" name="Freeform 22"/>
          <p:cNvSpPr>
            <a:spLocks noEditPoints="1"/>
          </p:cNvSpPr>
          <p:nvPr/>
        </p:nvSpPr>
        <p:spPr bwMode="auto">
          <a:xfrm rot="7686784">
            <a:off x="1022056" y="2604450"/>
            <a:ext cx="230187" cy="188912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Text Box 11"/>
          <p:cNvSpPr txBox="1">
            <a:spLocks noChangeArrowheads="1"/>
          </p:cNvSpPr>
          <p:nvPr/>
        </p:nvSpPr>
        <p:spPr bwMode="auto">
          <a:xfrm>
            <a:off x="4571999" y="706448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Подготовка </a:t>
            </a:r>
            <a:br>
              <a:rPr lang="ru-RU" altLang="ru-RU" sz="1200" b="1" dirty="0">
                <a:latin typeface="Arial" charset="0"/>
              </a:rPr>
            </a:br>
            <a:r>
              <a:rPr lang="ru-RU" altLang="ru-RU" sz="1200" b="1" dirty="0">
                <a:latin typeface="Arial" charset="0"/>
              </a:rPr>
              <a:t>и публикация итогов</a:t>
            </a:r>
            <a:endParaRPr lang="ru-RU" altLang="ru-RU" sz="1400" b="1" dirty="0">
              <a:latin typeface="Arial" charset="0"/>
            </a:endParaRPr>
          </a:p>
        </p:txBody>
      </p:sp>
      <p:sp>
        <p:nvSpPr>
          <p:cNvPr id="266" name="Пятиугольник 22"/>
          <p:cNvSpPr>
            <a:spLocks noChangeArrowheads="1"/>
          </p:cNvSpPr>
          <p:nvPr/>
        </p:nvSpPr>
        <p:spPr bwMode="auto">
          <a:xfrm>
            <a:off x="1414354" y="1332408"/>
            <a:ext cx="1085163" cy="19875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6" name="Text Box 11"/>
          <p:cNvSpPr txBox="1">
            <a:spLocks noChangeArrowheads="1"/>
          </p:cNvSpPr>
          <p:nvPr/>
        </p:nvSpPr>
        <p:spPr bwMode="auto">
          <a:xfrm>
            <a:off x="1462087" y="1356771"/>
            <a:ext cx="11191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000" dirty="0">
                <a:latin typeface="Arial" charset="0"/>
              </a:rPr>
              <a:t>Согласие участника или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000" dirty="0">
                <a:latin typeface="Arial" charset="0"/>
              </a:rPr>
              <a:t>Конкретные показатели товаров и (или)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000" dirty="0">
                <a:latin typeface="Arial" charset="0"/>
              </a:rPr>
              <a:t>Товарный знак</a:t>
            </a:r>
          </a:p>
        </p:txBody>
      </p:sp>
      <p:sp>
        <p:nvSpPr>
          <p:cNvPr id="275" name="Пятиугольник 274"/>
          <p:cNvSpPr>
            <a:spLocks noChangeAspect="1"/>
          </p:cNvSpPr>
          <p:nvPr/>
        </p:nvSpPr>
        <p:spPr>
          <a:xfrm>
            <a:off x="3067049" y="1324861"/>
            <a:ext cx="1196828" cy="319881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8" name="Пятиугольник 277"/>
          <p:cNvSpPr>
            <a:spLocks noChangeAspect="1"/>
          </p:cNvSpPr>
          <p:nvPr/>
        </p:nvSpPr>
        <p:spPr>
          <a:xfrm>
            <a:off x="4784297" y="1282659"/>
            <a:ext cx="1253677" cy="32004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400" name="Freeform 22"/>
          <p:cNvSpPr>
            <a:spLocks noEditPoints="1"/>
          </p:cNvSpPr>
          <p:nvPr/>
        </p:nvSpPr>
        <p:spPr bwMode="auto">
          <a:xfrm rot="7686784">
            <a:off x="2702520" y="2568574"/>
            <a:ext cx="230187" cy="188913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1" name="Freeform 22"/>
          <p:cNvSpPr>
            <a:spLocks noEditPoints="1"/>
          </p:cNvSpPr>
          <p:nvPr/>
        </p:nvSpPr>
        <p:spPr bwMode="auto">
          <a:xfrm rot="7686784">
            <a:off x="4342873" y="2584297"/>
            <a:ext cx="230188" cy="187325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3" name="Freeform 22"/>
          <p:cNvSpPr>
            <a:spLocks noEditPoints="1"/>
          </p:cNvSpPr>
          <p:nvPr/>
        </p:nvSpPr>
        <p:spPr bwMode="auto">
          <a:xfrm rot="7686784">
            <a:off x="6133103" y="2961498"/>
            <a:ext cx="230188" cy="188912"/>
          </a:xfrm>
          <a:custGeom>
            <a:avLst/>
            <a:gdLst>
              <a:gd name="T0" fmla="*/ 2147483647 w 220"/>
              <a:gd name="T1" fmla="*/ 2147483647 h 226"/>
              <a:gd name="T2" fmla="*/ 2147483647 w 220"/>
              <a:gd name="T3" fmla="*/ 2147483647 h 226"/>
              <a:gd name="T4" fmla="*/ 2147483647 w 220"/>
              <a:gd name="T5" fmla="*/ 2147483647 h 226"/>
              <a:gd name="T6" fmla="*/ 2147483647 w 220"/>
              <a:gd name="T7" fmla="*/ 2147483647 h 226"/>
              <a:gd name="T8" fmla="*/ 2147483647 w 220"/>
              <a:gd name="T9" fmla="*/ 2147483647 h 226"/>
              <a:gd name="T10" fmla="*/ 2147483647 w 220"/>
              <a:gd name="T11" fmla="*/ 2147483647 h 226"/>
              <a:gd name="T12" fmla="*/ 2147483647 w 220"/>
              <a:gd name="T13" fmla="*/ 2147483647 h 226"/>
              <a:gd name="T14" fmla="*/ 2147483647 w 220"/>
              <a:gd name="T15" fmla="*/ 2147483647 h 226"/>
              <a:gd name="T16" fmla="*/ 2147483647 w 220"/>
              <a:gd name="T17" fmla="*/ 2147483647 h 226"/>
              <a:gd name="T18" fmla="*/ 2147483647 w 220"/>
              <a:gd name="T19" fmla="*/ 2147483647 h 226"/>
              <a:gd name="T20" fmla="*/ 2147483647 w 220"/>
              <a:gd name="T21" fmla="*/ 2147483647 h 226"/>
              <a:gd name="T22" fmla="*/ 2147483647 w 220"/>
              <a:gd name="T23" fmla="*/ 2147483647 h 226"/>
              <a:gd name="T24" fmla="*/ 2147483647 w 220"/>
              <a:gd name="T25" fmla="*/ 2147483647 h 226"/>
              <a:gd name="T26" fmla="*/ 2147483647 w 220"/>
              <a:gd name="T27" fmla="*/ 2147483647 h 226"/>
              <a:gd name="T28" fmla="*/ 2147483647 w 220"/>
              <a:gd name="T29" fmla="*/ 2147483647 h 226"/>
              <a:gd name="T30" fmla="*/ 2147483647 w 220"/>
              <a:gd name="T31" fmla="*/ 2147483647 h 226"/>
              <a:gd name="T32" fmla="*/ 2147483647 w 220"/>
              <a:gd name="T33" fmla="*/ 2147483647 h 226"/>
              <a:gd name="T34" fmla="*/ 2147483647 w 220"/>
              <a:gd name="T35" fmla="*/ 2147483647 h 226"/>
              <a:gd name="T36" fmla="*/ 2147483647 w 220"/>
              <a:gd name="T37" fmla="*/ 2147483647 h 226"/>
              <a:gd name="T38" fmla="*/ 2147483647 w 220"/>
              <a:gd name="T39" fmla="*/ 2147483647 h 226"/>
              <a:gd name="T40" fmla="*/ 2147483647 w 220"/>
              <a:gd name="T41" fmla="*/ 2147483647 h 226"/>
              <a:gd name="T42" fmla="*/ 0 w 220"/>
              <a:gd name="T43" fmla="*/ 2147483647 h 226"/>
              <a:gd name="T44" fmla="*/ 2147483647 w 220"/>
              <a:gd name="T45" fmla="*/ 2147483647 h 226"/>
              <a:gd name="T46" fmla="*/ 2147483647 w 220"/>
              <a:gd name="T47" fmla="*/ 2147483647 h 226"/>
              <a:gd name="T48" fmla="*/ 2147483647 w 220"/>
              <a:gd name="T49" fmla="*/ 2147483647 h 226"/>
              <a:gd name="T50" fmla="*/ 2147483647 w 220"/>
              <a:gd name="T51" fmla="*/ 2147483647 h 226"/>
              <a:gd name="T52" fmla="*/ 2147483647 w 220"/>
              <a:gd name="T53" fmla="*/ 2147483647 h 226"/>
              <a:gd name="T54" fmla="*/ 2147483647 w 220"/>
              <a:gd name="T55" fmla="*/ 2147483647 h 226"/>
              <a:gd name="T56" fmla="*/ 2147483647 w 220"/>
              <a:gd name="T57" fmla="*/ 2147483647 h 226"/>
              <a:gd name="T58" fmla="*/ 2147483647 w 220"/>
              <a:gd name="T59" fmla="*/ 2147483647 h 226"/>
              <a:gd name="T60" fmla="*/ 2147483647 w 220"/>
              <a:gd name="T61" fmla="*/ 2147483647 h 226"/>
              <a:gd name="T62" fmla="*/ 2147483647 w 220"/>
              <a:gd name="T63" fmla="*/ 2147483647 h 226"/>
              <a:gd name="T64" fmla="*/ 2147483647 w 220"/>
              <a:gd name="T65" fmla="*/ 2147483647 h 226"/>
              <a:gd name="T66" fmla="*/ 2147483647 w 220"/>
              <a:gd name="T67" fmla="*/ 2147483647 h 226"/>
              <a:gd name="T68" fmla="*/ 2147483647 w 220"/>
              <a:gd name="T69" fmla="*/ 2147483647 h 226"/>
              <a:gd name="T70" fmla="*/ 2147483647 w 220"/>
              <a:gd name="T71" fmla="*/ 2147483647 h 226"/>
              <a:gd name="T72" fmla="*/ 2147483647 w 220"/>
              <a:gd name="T73" fmla="*/ 2147483647 h 226"/>
              <a:gd name="T74" fmla="*/ 2147483647 w 220"/>
              <a:gd name="T75" fmla="*/ 2147483647 h 226"/>
              <a:gd name="T76" fmla="*/ 2147483647 w 220"/>
              <a:gd name="T77" fmla="*/ 2147483647 h 226"/>
              <a:gd name="T78" fmla="*/ 2147483647 w 220"/>
              <a:gd name="T79" fmla="*/ 2147483647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Text Box 11"/>
          <p:cNvSpPr txBox="1">
            <a:spLocks noChangeArrowheads="1"/>
          </p:cNvSpPr>
          <p:nvPr/>
        </p:nvSpPr>
        <p:spPr bwMode="auto">
          <a:xfrm>
            <a:off x="3126028" y="1402447"/>
            <a:ext cx="1033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200" dirty="0">
                <a:latin typeface="Arial" charset="0"/>
              </a:rPr>
              <a:t>Протокол №1</a:t>
            </a:r>
            <a:endParaRPr lang="ru-RU" altLang="ru-RU" sz="1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406" name="Text Box 11"/>
          <p:cNvSpPr txBox="1">
            <a:spLocks noChangeArrowheads="1"/>
          </p:cNvSpPr>
          <p:nvPr/>
        </p:nvSpPr>
        <p:spPr bwMode="auto">
          <a:xfrm>
            <a:off x="3036888" y="2025650"/>
            <a:ext cx="1196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200" dirty="0">
                <a:latin typeface="Arial" charset="0"/>
              </a:rPr>
              <a:t>Допуск к участию в запросе </a:t>
            </a:r>
            <a:r>
              <a:rPr lang="ru-RU" altLang="ru-RU" sz="1200" dirty="0" smtClean="0">
                <a:latin typeface="Arial" charset="0"/>
              </a:rPr>
              <a:t>котировок</a:t>
            </a:r>
            <a:endParaRPr lang="ru-RU" altLang="ru-RU" sz="1200" dirty="0">
              <a:latin typeface="Arial" charset="0"/>
            </a:endParaRPr>
          </a:p>
        </p:txBody>
      </p:sp>
      <p:sp>
        <p:nvSpPr>
          <p:cNvPr id="15408" name="Text Box 11"/>
          <p:cNvSpPr txBox="1">
            <a:spLocks noChangeArrowheads="1"/>
          </p:cNvSpPr>
          <p:nvPr/>
        </p:nvSpPr>
        <p:spPr bwMode="auto">
          <a:xfrm>
            <a:off x="4786468" y="1442664"/>
            <a:ext cx="12984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 sz="1000" dirty="0">
                <a:latin typeface="Arial" charset="0"/>
              </a:rPr>
              <a:t>Итоговый протокол</a:t>
            </a:r>
            <a:br>
              <a:rPr lang="ru-RU" altLang="ru-RU" sz="1000" dirty="0">
                <a:latin typeface="Arial" charset="0"/>
              </a:rPr>
            </a:br>
            <a:r>
              <a:rPr lang="ru-RU" altLang="ru-RU" sz="1000" dirty="0">
                <a:latin typeface="Arial" charset="0"/>
              </a:rPr>
              <a:t>(формируется автоматически</a:t>
            </a:r>
            <a:r>
              <a:rPr lang="ru-RU" altLang="ru-RU" sz="800" dirty="0">
                <a:latin typeface="Arial" charset="0"/>
              </a:rPr>
              <a:t>)</a:t>
            </a:r>
          </a:p>
        </p:txBody>
      </p:sp>
      <p:sp>
        <p:nvSpPr>
          <p:cNvPr id="15409" name="Text Box 11"/>
          <p:cNvSpPr txBox="1">
            <a:spLocks noChangeArrowheads="1"/>
          </p:cNvSpPr>
          <p:nvPr/>
        </p:nvSpPr>
        <p:spPr bwMode="auto">
          <a:xfrm>
            <a:off x="4624608" y="2348153"/>
            <a:ext cx="15613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000" dirty="0">
                <a:latin typeface="Arial" charset="0"/>
              </a:rPr>
              <a:t>Определение победителя</a:t>
            </a:r>
          </a:p>
        </p:txBody>
      </p:sp>
      <p:sp>
        <p:nvSpPr>
          <p:cNvPr id="15410" name="Text Box 11"/>
          <p:cNvSpPr txBox="1">
            <a:spLocks noChangeArrowheads="1"/>
          </p:cNvSpPr>
          <p:nvPr/>
        </p:nvSpPr>
        <p:spPr bwMode="auto">
          <a:xfrm>
            <a:off x="3246438" y="4667250"/>
            <a:ext cx="8937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р </a:t>
            </a:r>
            <a:r>
              <a:rPr lang="ru-RU" altLang="ru-RU" sz="1200" b="1" dirty="0" err="1" smtClean="0">
                <a:solidFill>
                  <a:schemeClr val="bg1"/>
                </a:solidFill>
                <a:latin typeface="Arial" charset="0"/>
              </a:rPr>
              <a:t>дн</a:t>
            </a:r>
            <a:endParaRPr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" name="Пятиугольник 22"/>
          <p:cNvSpPr>
            <a:spLocks noChangeArrowheads="1"/>
          </p:cNvSpPr>
          <p:nvPr/>
        </p:nvSpPr>
        <p:spPr bwMode="auto">
          <a:xfrm>
            <a:off x="1397394" y="3556186"/>
            <a:ext cx="1117050" cy="74930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5" name="Text Box 11"/>
          <p:cNvSpPr txBox="1">
            <a:spLocks noChangeArrowheads="1"/>
          </p:cNvSpPr>
          <p:nvPr/>
        </p:nvSpPr>
        <p:spPr bwMode="auto">
          <a:xfrm>
            <a:off x="1320106" y="3775137"/>
            <a:ext cx="1261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charset="0"/>
              </a:rPr>
              <a:t>Предложение </a:t>
            </a:r>
            <a:br>
              <a:rPr lang="ru-RU" altLang="ru-RU" sz="1200" b="1" dirty="0">
                <a:latin typeface="Arial" charset="0"/>
              </a:rPr>
            </a:br>
            <a:r>
              <a:rPr lang="ru-RU" altLang="ru-RU" sz="1200" b="1" dirty="0">
                <a:latin typeface="Arial" charset="0"/>
              </a:rPr>
              <a:t>о цене</a:t>
            </a:r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>
            <a:off x="1851025" y="4957763"/>
            <a:ext cx="11366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Обжалование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 ФАС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9" name="Text Box 11"/>
          <p:cNvSpPr txBox="1">
            <a:spLocks noChangeArrowheads="1"/>
          </p:cNvSpPr>
          <p:nvPr/>
        </p:nvSpPr>
        <p:spPr bwMode="auto">
          <a:xfrm>
            <a:off x="1692275" y="4860925"/>
            <a:ext cx="33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FF0000"/>
                </a:solidFill>
                <a:latin typeface="Arial" charset="0"/>
              </a:rPr>
              <a:t>!</a:t>
            </a:r>
            <a:endParaRPr lang="ru-RU" altLang="ru-RU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420" name="Text Box 11"/>
          <p:cNvSpPr txBox="1">
            <a:spLocks noChangeArrowheads="1"/>
          </p:cNvSpPr>
          <p:nvPr/>
        </p:nvSpPr>
        <p:spPr bwMode="auto">
          <a:xfrm>
            <a:off x="6372225" y="4665663"/>
            <a:ext cx="89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bg1"/>
                </a:solidFill>
                <a:latin typeface="Arial" charset="0"/>
              </a:rPr>
              <a:t>7 дней </a:t>
            </a:r>
            <a:r>
              <a:rPr lang="ru-RU" altLang="ru-RU" sz="1200" b="1" dirty="0">
                <a:solidFill>
                  <a:schemeClr val="bg1"/>
                </a:solidFill>
                <a:latin typeface="Arial" charset="0"/>
              </a:rPr>
              <a:t>час</a:t>
            </a:r>
          </a:p>
        </p:txBody>
      </p:sp>
      <p:sp>
        <p:nvSpPr>
          <p:cNvPr id="15422" name="AutoShape 15"/>
          <p:cNvSpPr>
            <a:spLocks noChangeArrowheads="1"/>
          </p:cNvSpPr>
          <p:nvPr/>
        </p:nvSpPr>
        <p:spPr bwMode="auto">
          <a:xfrm rot="10800000">
            <a:off x="6037974" y="4518343"/>
            <a:ext cx="334963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423" name="AutoShape 15"/>
          <p:cNvSpPr>
            <a:spLocks noChangeArrowheads="1"/>
          </p:cNvSpPr>
          <p:nvPr/>
        </p:nvSpPr>
        <p:spPr bwMode="auto">
          <a:xfrm rot="10800000">
            <a:off x="2636687" y="4521200"/>
            <a:ext cx="334962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424" name="Text Box 11"/>
          <p:cNvSpPr txBox="1">
            <a:spLocks noChangeArrowheads="1"/>
          </p:cNvSpPr>
          <p:nvPr/>
        </p:nvSpPr>
        <p:spPr bwMode="auto">
          <a:xfrm>
            <a:off x="72230" y="2829645"/>
            <a:ext cx="11437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 smtClean="0">
                <a:latin typeface="Arial" charset="0"/>
              </a:rPr>
              <a:t>ЦЕНА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 smtClean="0">
                <a:latin typeface="Arial" charset="0"/>
              </a:rPr>
              <a:t>не </a:t>
            </a:r>
            <a:r>
              <a:rPr lang="en-US" altLang="ru-RU" sz="1200" b="1" dirty="0">
                <a:latin typeface="Arial" charset="0"/>
              </a:rPr>
              <a:t>&gt; 500 </a:t>
            </a:r>
            <a:r>
              <a:rPr lang="ru-RU" altLang="ru-RU" sz="1200" b="1" dirty="0">
                <a:latin typeface="Arial" charset="0"/>
              </a:rPr>
              <a:t>тыс. руб</a:t>
            </a:r>
            <a:r>
              <a:rPr lang="ru-RU" altLang="ru-RU" sz="1200" b="1" dirty="0" smtClean="0">
                <a:latin typeface="Arial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 dirty="0" smtClean="0">
                <a:solidFill>
                  <a:srgbClr val="6600CC"/>
                </a:solidFill>
                <a:latin typeface="Arial" charset="0"/>
              </a:rPr>
              <a:t>(ГОЗ не более 10% от СГОЗ)</a:t>
            </a:r>
            <a:endParaRPr lang="ru-RU" altLang="ru-RU" sz="1400" b="1" dirty="0">
              <a:solidFill>
                <a:srgbClr val="6600CC"/>
              </a:solidFill>
              <a:latin typeface="Arial" charset="0"/>
            </a:endParaRPr>
          </a:p>
        </p:txBody>
      </p:sp>
      <p:pic>
        <p:nvPicPr>
          <p:cNvPr id="15425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44" y="60335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2280" y="1478557"/>
            <a:ext cx="1810198" cy="29478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 smtClean="0">
              <a:solidFill>
                <a:srgbClr val="480EEC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6600CC"/>
                </a:solidFill>
              </a:rPr>
              <a:t>ГОЗ,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осуществляемых в 2016 году путем проведения запроса котировок </a:t>
            </a:r>
            <a:r>
              <a:rPr lang="ru-RU" sz="1200" b="1" dirty="0" smtClean="0">
                <a:solidFill>
                  <a:srgbClr val="6600CC"/>
                </a:solidFill>
              </a:rPr>
              <a:t>И (ИЛИ) </a:t>
            </a:r>
            <a:r>
              <a:rPr lang="ru-RU" sz="1200" b="1" dirty="0" smtClean="0">
                <a:solidFill>
                  <a:schemeClr val="tx1"/>
                </a:solidFill>
              </a:rPr>
              <a:t>запроса </a:t>
            </a:r>
            <a:r>
              <a:rPr lang="ru-RU" sz="1200" b="1" dirty="0">
                <a:solidFill>
                  <a:schemeClr val="tx1"/>
                </a:solidFill>
              </a:rPr>
              <a:t>котировок в электронной 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форме, не должен в </a:t>
            </a:r>
            <a:r>
              <a:rPr lang="ru-RU" sz="1200" b="1" dirty="0" smtClean="0">
                <a:solidFill>
                  <a:srgbClr val="6600CC"/>
                </a:solidFill>
              </a:rPr>
              <a:t>СОВОКУПНОСТИ </a:t>
            </a:r>
            <a:r>
              <a:rPr lang="ru-RU" sz="1200" b="1" dirty="0">
                <a:solidFill>
                  <a:schemeClr val="tx1"/>
                </a:solidFill>
              </a:rPr>
              <a:t>превышать </a:t>
            </a:r>
            <a:r>
              <a:rPr lang="ru-RU" sz="1200" b="1" dirty="0" smtClean="0">
                <a:solidFill>
                  <a:srgbClr val="6600CC"/>
                </a:solidFill>
              </a:rPr>
              <a:t>10 % СГОЗ </a:t>
            </a:r>
            <a:r>
              <a:rPr lang="ru-RU" sz="1200" b="1" dirty="0">
                <a:solidFill>
                  <a:schemeClr val="tx1"/>
                </a:solidFill>
              </a:rPr>
              <a:t>заказчика и не должен составлять более чем </a:t>
            </a:r>
            <a:r>
              <a:rPr lang="ru-RU" sz="1200" b="1" dirty="0" smtClean="0">
                <a:solidFill>
                  <a:srgbClr val="6600CC"/>
                </a:solidFill>
              </a:rPr>
              <a:t>СТО МИЛЛИОНОВ РУБЛЕЙ</a:t>
            </a:r>
            <a:endParaRPr lang="ru-RU" sz="1200" b="1" dirty="0">
              <a:solidFill>
                <a:srgbClr val="6600CC"/>
              </a:solidFill>
            </a:endParaRPr>
          </a:p>
        </p:txBody>
      </p:sp>
      <p:sp>
        <p:nvSpPr>
          <p:cNvPr id="64" name="Пятиугольник 22"/>
          <p:cNvSpPr>
            <a:spLocks noChangeArrowheads="1"/>
          </p:cNvSpPr>
          <p:nvPr/>
        </p:nvSpPr>
        <p:spPr bwMode="auto">
          <a:xfrm>
            <a:off x="7092280" y="1002619"/>
            <a:ext cx="1810198" cy="35877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Переходные положения</a:t>
            </a:r>
            <a:endParaRPr lang="ru-RU" sz="1100" b="1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614158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11003" y="0"/>
            <a:ext cx="9132997" cy="620688"/>
          </a:xfrm>
          <a:prstGeom prst="rect">
            <a:avLst/>
          </a:prstGeom>
          <a:solidFill>
            <a:srgbClr val="E9EFF7"/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ru-RU" sz="1800" b="1" dirty="0" smtClean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ПЕРЕХОДНЫЕ  ПОЛОЖЕНИЯ</a:t>
            </a:r>
            <a:endParaRPr lang="ru-RU" sz="18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893" y="850918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09437" y="1778659"/>
            <a:ext cx="7309302" cy="975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96916" y="847401"/>
            <a:ext cx="5922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6600CC"/>
                </a:solidFill>
              </a:rPr>
              <a:t>ПРИМЕНЕНИЕ ЭЛЕКТРОННЫХ ПРОЦЕДУР ОПРЕДЕЛЕНИЯ </a:t>
            </a:r>
          </a:p>
          <a:p>
            <a:pPr algn="ctr"/>
            <a:endParaRPr lang="ru-RU" sz="300" b="1" i="1" u="sng" dirty="0" smtClean="0">
              <a:solidFill>
                <a:srgbClr val="6600CC"/>
              </a:solidFill>
            </a:endParaRPr>
          </a:p>
          <a:p>
            <a:pPr algn="ctr"/>
            <a:r>
              <a:rPr lang="ru-RU" b="1" i="1" u="sng" dirty="0" smtClean="0">
                <a:solidFill>
                  <a:srgbClr val="6600CC"/>
                </a:solidFill>
              </a:rPr>
              <a:t>ПОСТАВЩИКОВ (ПОДРЯДЧИКОВ, ИСПОЛНИТЕЛЕЙ </a:t>
            </a:r>
            <a:endParaRPr lang="ru-RU" b="1" i="1" u="sng" dirty="0">
              <a:solidFill>
                <a:srgbClr val="6600CC"/>
              </a:solidFill>
            </a:endParaRPr>
          </a:p>
        </p:txBody>
      </p:sp>
      <p:pic>
        <p:nvPicPr>
          <p:cNvPr id="2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39193" y="1850780"/>
            <a:ext cx="7200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Заказчики</a:t>
            </a:r>
            <a:r>
              <a:rPr lang="ru-RU" sz="1600" b="1" dirty="0"/>
              <a:t>, уполномоченные органы и уполномоченные учреждения </a:t>
            </a:r>
            <a:r>
              <a:rPr lang="ru-RU" sz="1600" b="1" dirty="0" smtClean="0"/>
              <a:t>при </a:t>
            </a:r>
            <a:r>
              <a:rPr lang="ru-RU" sz="1600" b="1" dirty="0"/>
              <a:t>осуществлении закупок товаров, работ, услуг для обеспечения государственных и муниципальных </a:t>
            </a:r>
            <a:r>
              <a:rPr lang="ru-RU" sz="1600" b="1" dirty="0" smtClean="0"/>
              <a:t>нужд </a:t>
            </a:r>
            <a:endParaRPr lang="ru-RU" sz="1600" b="1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2045987" y="4221088"/>
            <a:ext cx="2376264" cy="936104"/>
          </a:xfrm>
          <a:prstGeom prst="foldedCorner">
            <a:avLst/>
          </a:prstGeom>
          <a:solidFill>
            <a:srgbClr val="663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ПРАВО</a:t>
            </a:r>
            <a:endParaRPr lang="ru-RU" sz="2400" b="1" dirty="0"/>
          </a:p>
        </p:txBody>
      </p:sp>
      <p:sp>
        <p:nvSpPr>
          <p:cNvPr id="19" name="Загнутый угол 18"/>
          <p:cNvSpPr/>
          <p:nvPr/>
        </p:nvSpPr>
        <p:spPr>
          <a:xfrm>
            <a:off x="5364088" y="4216211"/>
            <a:ext cx="2378249" cy="940981"/>
          </a:xfrm>
          <a:prstGeom prst="foldedCorner">
            <a:avLst/>
          </a:prstGeom>
          <a:solidFill>
            <a:srgbClr val="663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ОБЯЗАННОСТЬ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364088" y="2753900"/>
            <a:ext cx="484632" cy="1419450"/>
          </a:xfrm>
          <a:prstGeom prst="downArrow">
            <a:avLst/>
          </a:prstGeom>
          <a:solidFill>
            <a:srgbClr val="663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054600" y="2753900"/>
            <a:ext cx="484632" cy="1412373"/>
          </a:xfrm>
          <a:prstGeom prst="downArrow">
            <a:avLst/>
          </a:prstGeom>
          <a:solidFill>
            <a:srgbClr val="663B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39232" y="3102922"/>
            <a:ext cx="2392807" cy="635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</a:t>
            </a:r>
            <a:r>
              <a:rPr lang="ru-RU" sz="2400" b="1" dirty="0" smtClean="0">
                <a:solidFill>
                  <a:srgbClr val="C00000"/>
                </a:solidFill>
              </a:rPr>
              <a:t>1  ИЮЛЯ  2016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3102923"/>
            <a:ext cx="2866509" cy="635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</a:t>
            </a:r>
            <a:r>
              <a:rPr lang="ru-RU" sz="2400" b="1" dirty="0" smtClean="0">
                <a:solidFill>
                  <a:srgbClr val="C00000"/>
                </a:solidFill>
              </a:rPr>
              <a:t>1  ОКТЯБРЯ  2016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373216"/>
            <a:ext cx="700429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Положения части 40 </a:t>
            </a:r>
            <a:r>
              <a:rPr lang="ru-RU" sz="1400" b="1" dirty="0" smtClean="0">
                <a:solidFill>
                  <a:schemeClr val="tx1"/>
                </a:solidFill>
              </a:rPr>
              <a:t>статьи 112 </a:t>
            </a:r>
            <a:r>
              <a:rPr lang="ru-RU" sz="1400" b="1" dirty="0" smtClean="0">
                <a:solidFill>
                  <a:srgbClr val="6600CC"/>
                </a:solidFill>
              </a:rPr>
              <a:t>НЕ РАСПРОСТРАНЯЮТСЯ </a:t>
            </a:r>
            <a:r>
              <a:rPr lang="ru-RU" sz="1400" b="1" dirty="0">
                <a:solidFill>
                  <a:srgbClr val="6600CC"/>
                </a:solidFill>
              </a:rPr>
              <a:t/>
            </a:r>
            <a:br>
              <a:rPr lang="ru-RU" sz="1400" b="1" dirty="0">
                <a:solidFill>
                  <a:srgbClr val="6600CC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заказчиков, осуществляющих свою деятельность за пределами территории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Российской Федерации, и в случаях осуществления закупок, указанных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</a:p>
          <a:p>
            <a:pPr algn="ctr"/>
            <a:r>
              <a:rPr lang="ru-RU" sz="1400" b="1" dirty="0" smtClean="0">
                <a:solidFill>
                  <a:srgbClr val="6600CC"/>
                </a:solidFill>
              </a:rPr>
              <a:t>статье </a:t>
            </a:r>
            <a:r>
              <a:rPr lang="ru-RU" sz="1400" b="1" dirty="0">
                <a:solidFill>
                  <a:srgbClr val="6600CC"/>
                </a:solidFill>
              </a:rPr>
              <a:t>76, 80, 84, 93 и </a:t>
            </a:r>
            <a:r>
              <a:rPr lang="ru-RU" sz="1400" b="1" dirty="0" smtClean="0">
                <a:solidFill>
                  <a:srgbClr val="6600CC"/>
                </a:solidFill>
              </a:rPr>
              <a:t>111</a:t>
            </a:r>
            <a:endParaRPr lang="ru-RU" sz="1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иугольник 4"/>
          <p:cNvSpPr/>
          <p:nvPr/>
        </p:nvSpPr>
        <p:spPr>
          <a:xfrm>
            <a:off x="151200" y="1137121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600" y="1327844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958849"/>
            <a:ext cx="6167855" cy="10145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69013" y="979801"/>
            <a:ext cx="6167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Стимулирование заключения долгосрочных контрактов с условиями создания и развития российского производства продукции, не имеющей производственных аналогов на территории 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Повышение эффективности реализации политики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импортозамещения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47827" y="2328877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974" y="2523450"/>
            <a:ext cx="222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ЧТО ПРЕДПОЛАГАЕТСЯ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2118180"/>
            <a:ext cx="615171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9958" y="2118180"/>
            <a:ext cx="61244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363538" algn="l"/>
              </a:tabLs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Предоставить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заказчикам право заключения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контрактов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единственным поставщиком (инвестором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)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на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поставку товара, производство которого создается или модернизируется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на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территории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Российской Федерации в соответствии </a:t>
            </a:r>
            <a:br>
              <a:rPr lang="ru-RU" sz="14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со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специальным инвестиционным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контрактом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47827" y="3914558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873" y="4105281"/>
            <a:ext cx="201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УСЛОВИЯ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5855" y="3422968"/>
            <a:ext cx="6167854" cy="1600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4012" y="3422969"/>
            <a:ext cx="59372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Решение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наделении инвестора статусом единственного поставщика будет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приниматься  Правительством РФ или субъектом РФ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(статус единственного поставщика на территории субъекта)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Цена поставляемых товаров будет устанавливаться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spc="-3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 соответствии с </a:t>
            </a:r>
            <a:r>
              <a:rPr lang="ru-RU" sz="1400" b="1" spc="-30" dirty="0" smtClean="0">
                <a:solidFill>
                  <a:srgbClr val="C00000"/>
                </a:solidFill>
                <a:ea typeface="Times New Roman"/>
              </a:rPr>
              <a:t>порядком, утверждаемым уполномоченным федеральным органом исполнительной власти или органом исполнительной власти субъекта РФ</a:t>
            </a:r>
            <a:endParaRPr lang="ru-RU" sz="1400" b="1" spc="-30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51200" y="5495676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2384" y="5689613"/>
            <a:ext cx="209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63729" y="5334555"/>
            <a:ext cx="6167855" cy="9801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79958" y="5352636"/>
            <a:ext cx="6135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Окупаемость инвестиционных проектов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Стимулирование заключения долгосрочных специальных инвестиционных контрактов на федеральном уровне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 в субъектах РФ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ea typeface="Times New Roman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СПЕЦИАЛЬНЫХ ИНВЕСТИЦИОННЫХ КОНТРАКТАХ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(ЗАКОНОПРОЕКТ № 821579-6)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3200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84368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 АНТИКРИЗИСНЫХ МЕРАХ В СФЕРЕ ЗАКУПОК И ЗАКУПКАХ ЛЕКАРСТВЕННЫХ ПРЕПАРАТОВ (ПОПРАВКИ В ЗАКОНОПРОЕКТ № 821579-6)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16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151200" y="1118847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4912" y="1328172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71800" y="958849"/>
            <a:ext cx="6167855" cy="9887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22653" y="979801"/>
            <a:ext cx="6167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/>
              <a:t>Поддержание </a:t>
            </a:r>
            <a:r>
              <a:rPr lang="ru-RU" sz="1400" b="1" dirty="0"/>
              <a:t>стабильности функционирования системы закупок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производственных аналогов на территории Российской 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Повышение результативности осуществления закупок лекарственных препаратов, включенных в перечень ЖНВЛП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184389" y="2397503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32667" y="2588226"/>
            <a:ext cx="222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ЧТО ПРЕДПОЛАГАЕТСЯ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771800" y="2078658"/>
            <a:ext cx="6151715" cy="1371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9958" y="2065006"/>
            <a:ext cx="6124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Продлить действие антикризисных мер в сфере закупок на 2016 год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(постановления Правительства РФ № 196, 198, 199, 405)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Предоставить возможность заказчикам заключать контракты на </a:t>
            </a:r>
            <a:r>
              <a:rPr lang="ru-RU" sz="1400" b="1" dirty="0">
                <a:solidFill>
                  <a:srgbClr val="C00000"/>
                </a:solidFill>
              </a:rPr>
              <a:t>закупку лекарственных препаратов с учетом НДС и предельных размеров </a:t>
            </a:r>
            <a:r>
              <a:rPr lang="ru-RU" sz="1400" b="1" dirty="0" smtClean="0">
                <a:solidFill>
                  <a:srgbClr val="C00000"/>
                </a:solidFill>
              </a:rPr>
              <a:t>оптовых надбавок</a:t>
            </a:r>
            <a:r>
              <a:rPr lang="ru-RU" sz="1400" b="1" dirty="0">
                <a:solidFill>
                  <a:srgbClr val="C00000"/>
                </a:solidFill>
              </a:rPr>
              <a:t>,</a:t>
            </a:r>
            <a:r>
              <a:rPr lang="ru-RU" sz="1400" b="1" dirty="0"/>
              <a:t> устанавливаемых уполномоченными органами государственной власти субъектов Российской </a:t>
            </a:r>
            <a:r>
              <a:rPr lang="ru-RU" sz="1400" b="1" dirty="0" smtClean="0"/>
              <a:t>Федерации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7" name="Пятиугольник 66"/>
          <p:cNvSpPr/>
          <p:nvPr/>
        </p:nvSpPr>
        <p:spPr>
          <a:xfrm>
            <a:off x="152763" y="3920484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44909" y="4111207"/>
            <a:ext cx="201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УСЛОВИЯ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771801" y="3607728"/>
            <a:ext cx="6167854" cy="11909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79958" y="3629157"/>
            <a:ext cx="5937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Срок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исполнения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обязательств по контракту (за исключением гарантийных) </a:t>
            </a:r>
            <a:r>
              <a:rPr lang="ru-RU" sz="1400" b="1" dirty="0">
                <a:solidFill>
                  <a:srgbClr val="C00000"/>
                </a:solidFill>
              </a:rPr>
              <a:t>должен  завершаться в 2016 году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НМЦК </a:t>
            </a:r>
            <a:r>
              <a:rPr lang="ru-RU" sz="1400" b="1" dirty="0">
                <a:solidFill>
                  <a:srgbClr val="C00000"/>
                </a:solidFill>
              </a:rPr>
              <a:t>свыше 10 млн. руб</a:t>
            </a:r>
            <a:r>
              <a:rPr lang="ru-RU" sz="1400" b="1" dirty="0" smtClean="0">
                <a:solidFill>
                  <a:srgbClr val="C00000"/>
                </a:solidFill>
              </a:rPr>
              <a:t>.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или размер, установленный высшим исполнительным органом государственной власти субъекта Российской Федерации, но не более 10 млн. рублей</a:t>
            </a:r>
          </a:p>
        </p:txBody>
      </p:sp>
      <p:sp>
        <p:nvSpPr>
          <p:cNvPr id="70" name="Пятиугольник 69"/>
          <p:cNvSpPr/>
          <p:nvPr/>
        </p:nvSpPr>
        <p:spPr>
          <a:xfrm>
            <a:off x="147430" y="5017804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4797" y="5192948"/>
            <a:ext cx="209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776786" y="4974812"/>
            <a:ext cx="6167855" cy="8423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93015" y="4992893"/>
            <a:ext cx="6135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Сокращение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количества неисполненных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контрактов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Повышение доступности лекарственных препаратов из перечня ЖНВЛП для граждан Российской Федерации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ea typeface="Times New Roman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-76200" y="763200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4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ЗАКОНОПРОЕКТ, НАПРАВЛЕННЫЙ НА СОВЕРШЕНСТВОВАНИЕ ЗАКОНОДАТЕЛЬСТВА РФ О КОНТРАКТНОЙ СИСТЕМЕ </a:t>
            </a: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51200" y="991977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19" y="1059589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ОСНОВНЫЕ ЦЕЛИ РАЗРАБОТКИ 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0596" y="973880"/>
            <a:ext cx="6213699" cy="48313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91264" y="988833"/>
            <a:ext cx="6072365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включение в объем закупок у СМП, СОНКО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объема денежных средств по контрактам, заключенным по результатам несостоявшихся конкурентных процедур определения поставщика с ограничением для СМП, СОНКО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Уточнение сроков внесения изменений в планы-графики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для отдельных случаев осуществления закупок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Включение в перечни информации, указываемой в извещении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об осуществлении закупки, и сведений, содержащихся в заявках участников, информации об условиях и ограничениях, связанных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 применением национального режима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Конкретизация положений о заключении контрактов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 единственным поставщиком по результатом проведения закрытых процедур определения поставщика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Уточнение сроков направления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заказчиком в контрольный орган 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 сфере закупок соответствующих сведений об участнике закупки для включения сведений о нем в реестр недобросовестных поставщиков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Внесение  иных технических правок, подготовленных по итогам мониторинга контрактной системы и направленных на устранение правовых пробелов и совершенствование законодательства </a:t>
            </a:r>
            <a:br>
              <a:rPr lang="ru-RU" sz="1400" b="1" dirty="0" smtClean="0">
                <a:solidFill>
                  <a:srgbClr val="C00000"/>
                </a:solidFill>
                <a:ea typeface="Times New Roman"/>
              </a:rPr>
            </a:b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о контрактной системе</a:t>
            </a:r>
            <a:endParaRPr lang="ru-RU" sz="1400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1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537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ЗАКОНОПРОЕКТ ОБ ОПТИМИЗАЦИИ ДЕЯТЕЛЬНОСТИ КОНТРОЛЬНЫХ ОРГАНОВ В СФЕРЕ ЗАКУПОК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18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51983" y="1092779"/>
            <a:ext cx="3600000" cy="972000"/>
            <a:chOff x="179512" y="1211310"/>
            <a:chExt cx="3600000" cy="972000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179512" y="1211310"/>
              <a:ext cx="3600000" cy="9720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8975" y="1325478"/>
              <a:ext cx="29180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Реорганизация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системы контроля в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сфере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закупок </a:t>
              </a: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на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муниципальном уровне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06865" y="1325478"/>
              <a:ext cx="288032" cy="2880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51983" y="2335609"/>
            <a:ext cx="3600000" cy="972000"/>
            <a:chOff x="182376" y="2284151"/>
            <a:chExt cx="3600000" cy="972000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182376" y="2284151"/>
              <a:ext cx="3600000" cy="9720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8975" y="2447310"/>
              <a:ext cx="2376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Формирование вертикали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процедурного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контроля</a:t>
              </a: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16000" y="2376000"/>
              <a:ext cx="288032" cy="2880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51983" y="3458422"/>
            <a:ext cx="3600000" cy="972000"/>
            <a:chOff x="188008" y="3356992"/>
            <a:chExt cx="3600000" cy="972000"/>
          </a:xfrm>
        </p:grpSpPr>
        <p:sp>
          <p:nvSpPr>
            <p:cNvPr id="17" name="Пятиугольник 16"/>
            <p:cNvSpPr/>
            <p:nvPr/>
          </p:nvSpPr>
          <p:spPr>
            <a:xfrm>
              <a:off x="188008" y="3356992"/>
              <a:ext cx="3600000" cy="9720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8975" y="3499779"/>
              <a:ext cx="22213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Установление системы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оценки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эффективности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контроля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в сфере закупок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216000" y="3456000"/>
              <a:ext cx="288032" cy="2880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51983" y="4500414"/>
            <a:ext cx="3600000" cy="972000"/>
            <a:chOff x="188008" y="4512485"/>
            <a:chExt cx="3600000" cy="972000"/>
          </a:xfrm>
        </p:grpSpPr>
        <p:sp>
          <p:nvSpPr>
            <p:cNvPr id="18" name="Пятиугольник 17"/>
            <p:cNvSpPr/>
            <p:nvPr/>
          </p:nvSpPr>
          <p:spPr>
            <a:xfrm>
              <a:off x="188008" y="4512485"/>
              <a:ext cx="3600000" cy="9720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8974" y="4521431"/>
              <a:ext cx="29180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Определение</a:t>
              </a: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единых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принципов и </a:t>
              </a: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методологии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осуществления контроля </a:t>
              </a:r>
              <a:endPara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в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сфере закупок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16000" y="4608000"/>
              <a:ext cx="288032" cy="2880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1983" y="5557091"/>
            <a:ext cx="3600000" cy="972000"/>
            <a:chOff x="195285" y="5606373"/>
            <a:chExt cx="3600000" cy="972000"/>
          </a:xfrm>
        </p:grpSpPr>
        <p:sp>
          <p:nvSpPr>
            <p:cNvPr id="19" name="Пятиугольник 18"/>
            <p:cNvSpPr/>
            <p:nvPr/>
          </p:nvSpPr>
          <p:spPr>
            <a:xfrm>
              <a:off x="195285" y="5606373"/>
              <a:ext cx="3600000" cy="972000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4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16000" y="5724000"/>
              <a:ext cx="288032" cy="28803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8975" y="5723041"/>
              <a:ext cx="276042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Запрет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на возложение функций по централизации закупок </a:t>
              </a:r>
              <a:b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rPr>
                <a:t>на органы контроля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809195" y="1050710"/>
            <a:ext cx="5208894" cy="111490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45652" y="1026723"/>
            <a:ext cx="5172437" cy="11695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Передача полномочий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муниципальных органов контроля 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закупок соответствующим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контрольным органам субъектов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РФ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Утверждение Правительством Российской Федерации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порядка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осуществления контроля в сфере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закупок</a:t>
            </a:r>
            <a:endParaRPr lang="ru-RU" sz="1200" b="1" dirty="0">
              <a:solidFill>
                <a:srgbClr val="C00000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9195" y="2257353"/>
            <a:ext cx="5208894" cy="11471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07996" y="3458422"/>
            <a:ext cx="5204908" cy="972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79244" y="2257353"/>
            <a:ext cx="5040000" cy="11285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indent="265113" algn="just">
              <a:spcBef>
                <a:spcPts val="400"/>
              </a:spcBef>
              <a:spcAft>
                <a:spcPts val="40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Наделение ФАС России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полномочиями по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проведению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плановых проверок: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результатов деятельности контрольных органов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субъектов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РФ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Федерального казначейства в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части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проверки осуществления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функции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по обеспечение бесперебойного функционирования ЕИС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09195" y="4536522"/>
            <a:ext cx="5204908" cy="8997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882927" y="3442586"/>
            <a:ext cx="5055045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rPr>
              <a:t>Правительством  РФ  утверждается:</a:t>
            </a:r>
          </a:p>
          <a:p>
            <a:pPr lvl="0" algn="just"/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Методика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оценки эффективности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контроля в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сфере закупок,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устанавливающая критерии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и порядок оценки деятельности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органов контроля в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закупок</a:t>
            </a:r>
            <a:endParaRPr lang="ru-RU" sz="1400" b="1" dirty="0">
              <a:solidFill>
                <a:srgbClr val="C00000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09195" y="5518497"/>
            <a:ext cx="5204908" cy="972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006678" y="4726065"/>
            <a:ext cx="4675289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Создание Совета по контролю и аудиту в сфере закупок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97606" y="5503038"/>
            <a:ext cx="5304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Исключение несвойственных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контрольным органам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функции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нижение коррупционных  рисков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Повышение эффективности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контроля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6806" y="764704"/>
            <a:ext cx="2119815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>
              <a:spcBef>
                <a:spcPts val="400"/>
              </a:spcBef>
              <a:spcAft>
                <a:spcPts val="400"/>
              </a:spcAf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ОСНОВНЫЕ ИЗМЕНЕНИЯ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03" y="950562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51" y="-3545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19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3" y="7729"/>
            <a:ext cx="7920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Место и роль подсистемы контроля в рамках контрактной системы в сфере закупок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636912"/>
            <a:ext cx="439248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36168" y="2671680"/>
            <a:ext cx="40960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Подсистема контроля: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обеспечение соблюдения «правил игры» между заказчиками и поставщиками, формирование справедливых и честных обычаев делового оборота;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</a:t>
            </a:r>
            <a:r>
              <a:rPr lang="ru-RU" sz="1200" dirty="0" smtClean="0"/>
              <a:t>беспечение интересов государства при  расходовании бюджетных средств;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</a:t>
            </a:r>
            <a:r>
              <a:rPr lang="ru-RU" sz="1200" dirty="0" smtClean="0"/>
              <a:t>ассмотрение обращений и жалоб общественных организаций;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</a:t>
            </a:r>
            <a:r>
              <a:rPr lang="ru-RU" sz="1200" dirty="0" smtClean="0"/>
              <a:t>беспечение прав граждан на получение </a:t>
            </a:r>
            <a:r>
              <a:rPr lang="ru-RU" sz="1200" dirty="0"/>
              <a:t>от </a:t>
            </a:r>
            <a:r>
              <a:rPr lang="ru-RU" sz="1200" dirty="0" smtClean="0"/>
              <a:t>государства товаров, работ, услуг надлежащего качества </a:t>
            </a:r>
          </a:p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1780" y="1781200"/>
            <a:ext cx="4140460" cy="56768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36168" y="5229200"/>
            <a:ext cx="4096072" cy="58444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009590"/>
            <a:ext cx="8588474" cy="50405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077508"/>
            <a:ext cx="8588474" cy="47928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1705096"/>
            <a:ext cx="5472608" cy="424418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052464"/>
            <a:ext cx="1296144" cy="36213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6336" y="1997320"/>
            <a:ext cx="1243658" cy="362136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5297" y="11324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5297" y="6165304"/>
            <a:ext cx="8206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РЫНОК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532076" y="18677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Заказчики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635896" y="533675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Поставщики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1520" y="3207835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Обществен-</a:t>
            </a:r>
            <a:r>
              <a:rPr lang="ru-RU" sz="1600" dirty="0" err="1" smtClean="0"/>
              <a:t>ные</a:t>
            </a:r>
            <a:r>
              <a:rPr lang="ru-RU" sz="1600" dirty="0" smtClean="0"/>
              <a:t> организации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570093" y="2902512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Потребите-ли товаров, работ, услуг, закупаемых </a:t>
            </a:r>
            <a:r>
              <a:rPr lang="ru-RU" sz="1600" dirty="0" err="1" smtClean="0"/>
              <a:t>государ-ством</a:t>
            </a:r>
            <a:endParaRPr lang="ru-RU" sz="1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532076" y="1556792"/>
            <a:ext cx="0" cy="224408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836332" y="1581286"/>
            <a:ext cx="0" cy="224408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532076" y="5813648"/>
            <a:ext cx="0" cy="195942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841943" y="5838374"/>
            <a:ext cx="0" cy="195942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532076" y="2348880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532076" y="4653136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836332" y="4653136"/>
            <a:ext cx="0" cy="576064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841943" y="2333788"/>
            <a:ext cx="0" cy="288032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547664" y="3645024"/>
            <a:ext cx="936104" cy="0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4" idx="3"/>
          </p:cNvCxnSpPr>
          <p:nvPr/>
        </p:nvCxnSpPr>
        <p:spPr>
          <a:xfrm>
            <a:off x="6876256" y="3645024"/>
            <a:ext cx="693837" cy="0"/>
          </a:xfrm>
          <a:prstGeom prst="straightConnector1">
            <a:avLst/>
          </a:prstGeom>
          <a:ln w="19050">
            <a:solidFill>
              <a:srgbClr val="C00000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15716" y="2401876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29358" y="5033905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15716" y="3762061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-29230" y="0"/>
            <a:ext cx="8083598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ВНЕДРЕНИИ ЭЛЕКТРОННЫХ ПРОЦЕДУР 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ЗАКОНОПРОЕКТ №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623906-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Прямоугольник 32"/>
          <p:cNvSpPr>
            <a:spLocks noChangeArrowheads="1"/>
          </p:cNvSpPr>
          <p:nvPr/>
        </p:nvSpPr>
        <p:spPr bwMode="auto">
          <a:xfrm>
            <a:off x="6962962" y="1371366"/>
            <a:ext cx="21828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7030A0"/>
                </a:solidFill>
                <a:latin typeface="Arial" charset="0"/>
              </a:rPr>
              <a:t>Что достигается</a:t>
            </a:r>
            <a:endParaRPr lang="en-US" altLang="ru-RU" sz="14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166136" y="2452868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151200" y="5492297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39225" y="5686234"/>
            <a:ext cx="201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СРОКИ ВНЕДРЕНИЯ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60523" y="4277546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2329" y="4459270"/>
            <a:ext cx="209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08116" y="950842"/>
            <a:ext cx="6300000" cy="8621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2706259" y="964593"/>
            <a:ext cx="61337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нижение издержек участников закупки, повышение прозрачности осуществления закупок и процедурного контроля,  сокращение коррупционных рисков за счет внедрения электронных процедур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28304" y="1899129"/>
            <a:ext cx="6279812" cy="188991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2735442" y="1957901"/>
            <a:ext cx="61641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Возможность подачи заявки 24 часа в сутки из любого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Единый реестр поставщиков (подрядчиков, исполнителей)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Рост возможностей для контроля (автоматизированный контроль)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Анонимность рассмотрения заявки, снижение рисков сговора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Автоматическая выписка из ЕГРЮЛ и ЕГРП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при аккредитации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Типовая форма заявки на участие в электронной процедуре определения поставщика (подрядчика, исполнителя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Пятиугольник 64"/>
          <p:cNvSpPr/>
          <p:nvPr/>
        </p:nvSpPr>
        <p:spPr>
          <a:xfrm>
            <a:off x="151200" y="1001859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3006" y="1192582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7942" y="2642704"/>
            <a:ext cx="201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ПРЕИМУЩЕСТВА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728304" y="3937518"/>
            <a:ext cx="627981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728304" y="3937518"/>
            <a:ext cx="611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Устраняются возможности для сговора участников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Сокращается субъективизм оценки заявок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Сокращается риск преднамеренных искажений 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и случайных ошибок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Уменьшается возможность «подгонки» под своего поставщика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Рост добросовестной конкуренции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708116" y="5492298"/>
            <a:ext cx="6300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2740534" y="5578512"/>
            <a:ext cx="625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C00000"/>
                </a:solidFill>
              </a:rPr>
              <a:t>Заказчики вправе применять электронные процедуры с 1 июля 2016 г. </a:t>
            </a:r>
          </a:p>
          <a:p>
            <a:r>
              <a:rPr lang="ru-RU" sz="1500" b="1" dirty="0" smtClean="0">
                <a:solidFill>
                  <a:srgbClr val="C00000"/>
                </a:solidFill>
              </a:rPr>
              <a:t>Заказчики обязаны применять электронные процедуры с 1 октября 2016 г.</a:t>
            </a:r>
            <a:endParaRPr lang="ru-RU" sz="1500" b="1" dirty="0">
              <a:solidFill>
                <a:srgbClr val="C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1003" y="950562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03" y="26536"/>
            <a:ext cx="788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20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856" y="1501143"/>
            <a:ext cx="8725544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72816"/>
            <a:ext cx="8280920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/>
              <a:t>Сокращение издержек заказчиков и поставщиков, связанных с деятельностью органов контроля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/>
              <a:t>Обеспечение единства правоприменительной практики законодательства</a:t>
            </a:r>
            <a:br>
              <a:rPr lang="ru-RU" sz="1600" b="1" dirty="0" smtClean="0"/>
            </a:br>
            <a:r>
              <a:rPr lang="ru-RU" sz="1600" b="1" dirty="0" smtClean="0"/>
              <a:t> о контрактной системы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 smtClean="0"/>
              <a:t>Акцент на предупреждение нарушений, а не реагирование на уже совершенные нарушения</a:t>
            </a:r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FontTx/>
              <a:buAutoNum type="arabicPeriod" startAt="4"/>
            </a:pPr>
            <a:r>
              <a:rPr lang="ru-RU" sz="1600" b="1" dirty="0"/>
              <a:t>Расширение охвата органами контроля совершаемых  </a:t>
            </a:r>
            <a:r>
              <a:rPr lang="ru-RU" sz="1600" b="1" dirty="0" smtClean="0"/>
              <a:t>закупок</a:t>
            </a:r>
            <a:endParaRPr lang="ru-RU" sz="1600" b="1" dirty="0"/>
          </a:p>
          <a:p>
            <a:pPr marL="457200" indent="-457200" algn="just">
              <a:spcBef>
                <a:spcPts val="800"/>
              </a:spcBef>
              <a:spcAft>
                <a:spcPts val="800"/>
              </a:spcAft>
              <a:buAutoNum type="arabicPeriod" startAt="4"/>
            </a:pPr>
            <a:r>
              <a:rPr lang="ru-RU" sz="1600" b="1" dirty="0" smtClean="0"/>
              <a:t>Обеспечение прозрачности деятельности органов контроля, повышение доверия граждан и участников рынка к органам контроля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996"/>
            <a:ext cx="7920000" cy="82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Задачи совершенствования подсистемы контроля контрактной системы в сфере закупок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1" y="0"/>
            <a:ext cx="792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Направления совершенствования подсистемы контроля контрактной системы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сфере закупок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86723" y="1256497"/>
            <a:ext cx="5065516" cy="208424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Формирование трех вертикалей контроля: процедурного; финансового; информационного;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Передача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полномочий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муниципальных органов контроля в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сфере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закупок соответствующим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контрольным органам субъектов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РФ;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Утверждение Правительством Российской Федерации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порядка 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осуществления контроля в сфере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закупок</a:t>
            </a:r>
            <a:endParaRPr lang="ru-RU" sz="1400" b="1" dirty="0">
              <a:solidFill>
                <a:srgbClr val="C00000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475" y="1092534"/>
            <a:ext cx="1800000" cy="5559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>
            <a:off x="578218" y="1278643"/>
            <a:ext cx="3345039" cy="2062103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Реорганизация структуры подсистемы контроля и развитие регуляторной базы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д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еятельности органов контроля</a:t>
            </a:r>
          </a:p>
          <a:p>
            <a:endParaRPr lang="ru-RU" sz="8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000" i="1" dirty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Решаемые задачи</a:t>
            </a:r>
            <a:r>
              <a:rPr lang="ru-RU" sz="1000" i="1" dirty="0" smtClean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:</a:t>
            </a:r>
          </a:p>
          <a:p>
            <a:endParaRPr lang="ru-RU" sz="1000" i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550798" y="3521969"/>
            <a:ext cx="3300245" cy="3046988"/>
          </a:xfrm>
          <a:prstGeom prst="homePlate">
            <a:avLst>
              <a:gd name="adj" fmla="val 31157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endParaRPr lang="ru-RU" sz="16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Развитие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информатизации деятельности органов контроля</a:t>
            </a:r>
          </a:p>
          <a:p>
            <a:endParaRPr lang="ru-RU" sz="10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000" i="1" dirty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Решаемые </a:t>
            </a:r>
            <a:r>
              <a:rPr lang="ru-RU" sz="1000" i="1" dirty="0" smtClean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задачи:</a:t>
            </a:r>
            <a:endParaRPr lang="ru-RU" sz="1000" i="1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12239" y="3580950"/>
            <a:ext cx="5040000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73050" lvl="0" algn="just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Создание в рамках ЕИС Реестра жалоб, плановых внеплановых проверок, их результатов и выданных предписаний;</a:t>
            </a:r>
          </a:p>
          <a:p>
            <a:pPr marL="273050" lvl="0" algn="just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pPr marL="273050" lvl="0" algn="just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Создание подсистемы, обеспечения деятельности органов контроля в рамках ЕИС с возможностью автоматизированной проверки размещаемой информации о закупках на предмет выявления нарушений;</a:t>
            </a:r>
          </a:p>
          <a:p>
            <a:pPr marL="273050" lvl="0" algn="just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pPr marL="273050" lvl="0" algn="just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Внедрение электронного документооборота в деятельность органов контроля, в том числе возможности подачи жалобы в электронной форме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9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003" y="950562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21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1155" y="1008201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Мероприятия</a:t>
            </a:r>
            <a:endParaRPr lang="ru-RU" sz="1200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30786"/>
              </p:ext>
            </p:extLst>
          </p:nvPr>
        </p:nvGraphicFramePr>
        <p:xfrm>
          <a:off x="641684" y="2924944"/>
          <a:ext cx="153583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6"/>
                <a:gridCol w="307166"/>
                <a:gridCol w="307166"/>
                <a:gridCol w="307166"/>
                <a:gridCol w="307166"/>
              </a:tblGrid>
              <a:tr h="21602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0322"/>
              </p:ext>
            </p:extLst>
          </p:nvPr>
        </p:nvGraphicFramePr>
        <p:xfrm>
          <a:off x="647300" y="5877272"/>
          <a:ext cx="153583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6"/>
                <a:gridCol w="336109"/>
                <a:gridCol w="278223"/>
                <a:gridCol w="307166"/>
                <a:gridCol w="307166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8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92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Оптимизация деятельности подсистемы контроля контрактной системы в сфере закупок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1186" y="1078556"/>
            <a:ext cx="1800000" cy="5350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575860" y="1203721"/>
            <a:ext cx="3348000" cy="152349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Установление системы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оценки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эффективности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контроля 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сфере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закупок</a:t>
            </a: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000" i="1" dirty="0" smtClean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Решаемые задачи:</a:t>
            </a:r>
            <a:endParaRPr lang="ru-RU" sz="1000" i="1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pPr fontAlgn="t"/>
            <a:r>
              <a:rPr lang="ru-RU" sz="900" b="1" dirty="0" smtClean="0">
                <a:solidFill>
                  <a:srgbClr val="FFFFFF"/>
                </a:solidFill>
              </a:rPr>
              <a:t>5</a:t>
            </a:r>
            <a:endParaRPr lang="ru-RU" sz="1600" dirty="0">
              <a:latin typeface="Arial"/>
            </a:endParaRP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4000" y="1259267"/>
            <a:ext cx="486048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Предусматривается утверждение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Правительством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РФ:</a:t>
            </a:r>
          </a:p>
          <a:p>
            <a:pPr marL="273050" lvl="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методики </a:t>
            </a:r>
            <a:r>
              <a:rPr lang="ru-RU" sz="13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оценки эффективности контроля </a:t>
            </a:r>
            <a:br>
              <a:rPr lang="ru-RU" sz="13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</a:br>
            <a:r>
              <a:rPr lang="ru-RU" sz="13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в сфере закупок, </a:t>
            </a:r>
            <a:r>
              <a:rPr lang="ru-RU" sz="13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устанавливающую </a:t>
            </a:r>
            <a:r>
              <a:rPr lang="ru-RU" sz="13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критерии и порядок оценки деятельности контрольных органов в сфере закупок и органов внутреннего государственного (муниципального) финансового </a:t>
            </a:r>
            <a:r>
              <a:rPr lang="ru-RU" sz="13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контроля</a:t>
            </a:r>
            <a:endParaRPr lang="ru-RU" sz="1300" b="1" dirty="0">
              <a:solidFill>
                <a:srgbClr val="C00000"/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5187" y="2908973"/>
            <a:ext cx="3348000" cy="3262432"/>
          </a:xfrm>
          <a:prstGeom prst="homePlate">
            <a:avLst>
              <a:gd name="adj" fmla="val 24253"/>
            </a:avLst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Определение 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Arial" panose="020B0604020202020204" pitchFamily="34" charset="0"/>
              </a:rPr>
              <a:t>единых принципов и методологии осуществления контроля в сфере закупок</a:t>
            </a: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r>
              <a:rPr lang="ru-RU" sz="1000" i="1" dirty="0" smtClean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Решаемые </a:t>
            </a:r>
            <a:r>
              <a:rPr lang="ru-RU" sz="1000" i="1" dirty="0">
                <a:solidFill>
                  <a:schemeClr val="tx1"/>
                </a:solidFill>
                <a:ea typeface="Times New Roman"/>
                <a:cs typeface="Arial" panose="020B0604020202020204" pitchFamily="34" charset="0"/>
              </a:rPr>
              <a:t>задачи:</a:t>
            </a:r>
          </a:p>
          <a:p>
            <a:endParaRPr lang="ru-RU" sz="1000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000" dirty="0" smtClean="0">
              <a:solidFill>
                <a:schemeClr val="tx1"/>
              </a:solidFill>
              <a:ea typeface="Times New Roman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2">
                  <a:lumMod val="75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4000" y="2785863"/>
            <a:ext cx="4860488" cy="350865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sz="13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Создание Совета по контролю и аудиту в сфере закупок.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рассматривает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результаты оценки эффективности контроля в сфере закупок в соответствии с методикой оценки эффективности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контроля в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сфере закупок</a:t>
            </a:r>
            <a:endParaRPr lang="ru-RU" sz="1300" b="1" dirty="0" smtClean="0">
              <a:solidFill>
                <a:schemeClr val="tx1">
                  <a:lumMod val="85000"/>
                  <a:lumOff val="15000"/>
                </a:schemeClr>
              </a:solidFill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рассматривает предложения по оптимизации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деятельности органов контроля и аудита в сфере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закупок </a:t>
            </a:r>
            <a:b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и дает рекомендации по совершенствованию этой деятельности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экспертная оценка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проектов нормативных правовых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актов о совершенствовании законодательства о контрактной системе в части контроля и аудита в сфере закупок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выработка предложений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по внесению изменений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/>
            </a:r>
            <a:b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законодательство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о </a:t>
            </a:r>
            <a:r>
              <a:rPr lang="ru-RU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контрактной системе в сфере закупок в части контроля и аудита в сфере </a:t>
            </a:r>
            <a:r>
              <a:rPr lang="ru-RU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закупок</a:t>
            </a:r>
          </a:p>
        </p:txBody>
      </p:sp>
      <p:pic>
        <p:nvPicPr>
          <p:cNvPr id="9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003" y="950562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1155" y="1008201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Мероприятия</a:t>
            </a:r>
            <a:endParaRPr lang="ru-RU" sz="1200" i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06230"/>
              </p:ext>
            </p:extLst>
          </p:nvPr>
        </p:nvGraphicFramePr>
        <p:xfrm>
          <a:off x="684703" y="2451477"/>
          <a:ext cx="153583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6"/>
                <a:gridCol w="307166"/>
                <a:gridCol w="307166"/>
                <a:gridCol w="307166"/>
                <a:gridCol w="307166"/>
              </a:tblGrid>
              <a:tr h="21602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44869"/>
              </p:ext>
            </p:extLst>
          </p:nvPr>
        </p:nvGraphicFramePr>
        <p:xfrm>
          <a:off x="713666" y="5085184"/>
          <a:ext cx="153583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6"/>
                <a:gridCol w="307166"/>
                <a:gridCol w="307166"/>
                <a:gridCol w="307166"/>
                <a:gridCol w="307166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920000" cy="828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Система органов власти федерального, регионального, муниципального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уровней в сфере закупок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9638" y="952866"/>
            <a:ext cx="1625207" cy="245032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Вариант </a:t>
            </a:r>
            <a:r>
              <a:rPr lang="en-US" sz="12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ru-RU" sz="12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5583" y="1197898"/>
            <a:ext cx="7628523" cy="180929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5583" y="3099956"/>
            <a:ext cx="7628523" cy="180929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1594" y="5101418"/>
            <a:ext cx="7628523" cy="1471093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органом местного самоуправления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002" y="1899349"/>
            <a:ext cx="1229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уровень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053" y="5570886"/>
            <a:ext cx="13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Муниципальный </a:t>
            </a:r>
          </a:p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</a:t>
            </a:r>
          </a:p>
          <a:p>
            <a:pPr algn="ctr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72" y="3541966"/>
            <a:ext cx="10800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Субъект</a:t>
            </a: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Российской</a:t>
            </a:r>
          </a:p>
          <a:p>
            <a:pPr algn="ctr"/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Федерации</a:t>
            </a:r>
          </a:p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8379" y="2163585"/>
            <a:ext cx="1374041" cy="47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Росфиннадзор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58205" y="2142420"/>
            <a:ext cx="1335504" cy="47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ФАС России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405295" y="3179001"/>
            <a:ext cx="1847052" cy="1029504"/>
            <a:chOff x="1479776" y="2665329"/>
            <a:chExt cx="1886554" cy="92768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727519" y="2865994"/>
              <a:ext cx="1638811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04752" y="2768243"/>
              <a:ext cx="1638811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79776" y="2665329"/>
              <a:ext cx="1638811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 исполнительной власти субъекта РФ по регулированию КС</a:t>
              </a:r>
              <a:endParaRPr lang="ru-R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97832" y="3224962"/>
            <a:ext cx="1690573" cy="985783"/>
            <a:chOff x="3676994" y="2698081"/>
            <a:chExt cx="1766186" cy="93948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04369" y="2910552"/>
              <a:ext cx="1638811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81603" y="2812801"/>
              <a:ext cx="1638811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76994" y="2698081"/>
              <a:ext cx="1489538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Территориальные управления </a:t>
              </a:r>
              <a:endParaRPr lang="ru-R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>
            <a:off x="3515432" y="2604701"/>
            <a:ext cx="5594" cy="6055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082005" y="3241916"/>
            <a:ext cx="1922134" cy="985783"/>
            <a:chOff x="7825500" y="2794509"/>
            <a:chExt cx="1876495" cy="92591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8063185" y="2993404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940419" y="2895653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25500" y="2794509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 внутреннего государственного финансового контроля</a:t>
              </a:r>
              <a:endParaRPr lang="ru-R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 flipH="1">
            <a:off x="5722409" y="2635223"/>
            <a:ext cx="3641" cy="589739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328821" y="4344243"/>
            <a:ext cx="149032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Контрольный орган в сфере закупок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428517" y="5371992"/>
            <a:ext cx="1821277" cy="925911"/>
            <a:chOff x="7789915" y="4879346"/>
            <a:chExt cx="1876495" cy="92591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8027600" y="5078241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904834" y="4980490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789915" y="4879346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 внутреннего муниципального финансового контроля</a:t>
              </a:r>
              <a:endPara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040014" y="2163585"/>
            <a:ext cx="1409140" cy="4716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Федеральное казначейство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040014" y="3231965"/>
            <a:ext cx="1656184" cy="953828"/>
            <a:chOff x="9911644" y="2811664"/>
            <a:chExt cx="1876497" cy="89750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0149331" y="2982156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026563" y="2884405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9911644" y="2811664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Территориальные управления</a:t>
              </a:r>
              <a:endParaRPr lang="ru-RU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16865" y="5371992"/>
            <a:ext cx="1865139" cy="929948"/>
            <a:chOff x="5360402" y="4830715"/>
            <a:chExt cx="1884343" cy="922518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605935" y="5026217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483169" y="4928466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360402" y="4830715"/>
              <a:ext cx="1638810" cy="72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Контрольный орган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местного самоуправления</a:t>
              </a:r>
              <a:endPara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60" name="Прямая со стрелкой 59"/>
          <p:cNvCxnSpPr/>
          <p:nvPr/>
        </p:nvCxnSpPr>
        <p:spPr>
          <a:xfrm flipH="1">
            <a:off x="7700823" y="2604701"/>
            <a:ext cx="13041" cy="632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52347" y="5134322"/>
            <a:ext cx="1586626" cy="1391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252347" y="5134322"/>
            <a:ext cx="1471254" cy="13912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1902382" y="1899349"/>
            <a:ext cx="12324" cy="1279652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трелка вниз 93"/>
          <p:cNvSpPr/>
          <p:nvPr/>
        </p:nvSpPr>
        <p:spPr>
          <a:xfrm flipH="1">
            <a:off x="3459896" y="1755681"/>
            <a:ext cx="34289" cy="354466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низ 94"/>
          <p:cNvSpPr/>
          <p:nvPr/>
        </p:nvSpPr>
        <p:spPr>
          <a:xfrm>
            <a:off x="5693150" y="1809762"/>
            <a:ext cx="34289" cy="323386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низ 97"/>
          <p:cNvSpPr/>
          <p:nvPr/>
        </p:nvSpPr>
        <p:spPr>
          <a:xfrm>
            <a:off x="7666534" y="1809634"/>
            <a:ext cx="34289" cy="330029"/>
          </a:xfrm>
          <a:prstGeom prst="down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2912894" y="2614854"/>
            <a:ext cx="8942" cy="1761324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430394" y="1279367"/>
            <a:ext cx="7060190" cy="589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 по регулированию контрактной </a:t>
            </a:r>
            <a:r>
              <a:rPr lang="ru-RU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и координации контрольных органов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Минэкономразвития России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единительная линия 58"/>
          <p:cNvCxnSpPr/>
          <p:nvPr/>
        </p:nvCxnSpPr>
        <p:spPr>
          <a:xfrm>
            <a:off x="19530" y="908720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92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Осуществление оценки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эффективности контроля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сфере закупок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9725" y="3370763"/>
            <a:ext cx="1800000" cy="338554"/>
          </a:xfrm>
          <a:prstGeom prst="rect">
            <a:avLst/>
          </a:prstGeom>
          <a:solidFill>
            <a:srgbClr val="C9DAE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ФАС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0234" y="2272578"/>
            <a:ext cx="3492000" cy="830997"/>
          </a:xfrm>
          <a:prstGeom prst="rect">
            <a:avLst/>
          </a:prstGeom>
          <a:solidFill>
            <a:srgbClr val="DFE1ED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Совет по контролю и аудиту </a:t>
            </a:r>
          </a:p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в сфере закупок </a:t>
            </a:r>
          </a:p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при Минэкономразвития России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82463" y="3370763"/>
            <a:ext cx="1800000" cy="338554"/>
          </a:xfrm>
          <a:prstGeom prst="rect">
            <a:avLst/>
          </a:prstGeom>
          <a:solidFill>
            <a:srgbClr val="C9DAE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Arial" panose="020B0604020202020204" pitchFamily="34" charset="0"/>
              </a:rPr>
              <a:t>Росфиннадзор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240" y="4500022"/>
            <a:ext cx="2736304" cy="646331"/>
          </a:xfrm>
          <a:prstGeom prst="rect">
            <a:avLst/>
          </a:prstGeom>
          <a:solidFill>
            <a:srgbClr val="E5EDF3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Территориальные управления </a:t>
            </a:r>
            <a:endParaRPr lang="ru-RU" sz="12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Контрольные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органы в сфере </a:t>
            </a:r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закупок в субъектах РФ</a:t>
            </a:r>
            <a:endParaRPr lang="ru-RU" sz="9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4462" y="4500022"/>
            <a:ext cx="2736000" cy="646331"/>
          </a:xfrm>
          <a:prstGeom prst="rect">
            <a:avLst/>
          </a:prstGeom>
          <a:solidFill>
            <a:srgbClr val="E5EDF3"/>
          </a:solidFill>
          <a:ln w="635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Органы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внутреннего государственного </a:t>
            </a:r>
            <a:endParaRPr lang="ru-RU" sz="12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(муниципального контроля) финансового </a:t>
            </a:r>
            <a:r>
              <a:rPr lang="ru-RU" sz="1200" dirty="0">
                <a:ea typeface="Verdana" panose="020B0604030504040204" pitchFamily="34" charset="0"/>
                <a:cs typeface="Verdana" panose="020B0604030504040204" pitchFamily="34" charset="0"/>
              </a:rPr>
              <a:t>контроля</a:t>
            </a:r>
          </a:p>
        </p:txBody>
      </p:sp>
      <p:cxnSp>
        <p:nvCxnSpPr>
          <p:cNvPr id="31744" name="Прямая со стрелкой 31743"/>
          <p:cNvCxnSpPr/>
          <p:nvPr/>
        </p:nvCxnSpPr>
        <p:spPr>
          <a:xfrm>
            <a:off x="1247738" y="2004617"/>
            <a:ext cx="0" cy="136692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807050" y="2004617"/>
            <a:ext cx="0" cy="136614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61" name="Прямая со стрелкой 31760"/>
          <p:cNvCxnSpPr>
            <a:stCxn id="15" idx="2"/>
            <a:endCxn id="12" idx="0"/>
          </p:cNvCxnSpPr>
          <p:nvPr/>
        </p:nvCxnSpPr>
        <p:spPr>
          <a:xfrm flipH="1">
            <a:off x="7282462" y="3709317"/>
            <a:ext cx="1" cy="79070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817272" y="3709317"/>
            <a:ext cx="2332" cy="75758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57392" y="3719938"/>
            <a:ext cx="2332" cy="7575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247738" y="3733226"/>
            <a:ext cx="2332" cy="75758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81845" y="4298838"/>
            <a:ext cx="8782644" cy="1042786"/>
          </a:xfrm>
          <a:prstGeom prst="round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2663" y="1741225"/>
            <a:ext cx="8781825" cy="2232248"/>
          </a:xfrm>
          <a:prstGeom prst="roundRect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976793" y="1358284"/>
            <a:ext cx="7200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2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Методика </a:t>
            </a:r>
            <a:r>
              <a:rPr lang="ru-RU" sz="12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оценки эффективности контроля </a:t>
            </a:r>
            <a:r>
              <a:rPr lang="ru-RU" sz="12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сфере </a:t>
            </a:r>
            <a:r>
              <a:rPr lang="ru-RU" sz="12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закупок, устанавливающая </a:t>
            </a:r>
            <a:r>
              <a:rPr lang="ru-RU" sz="1200" b="1" dirty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критерии и порядок оценки деятельности контрольных органов в сфере закупок и органов внутреннего государственного (муниципального) финансового контроля</a:t>
            </a:r>
          </a:p>
        </p:txBody>
      </p:sp>
      <p:pic>
        <p:nvPicPr>
          <p:cNvPr id="23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1003" y="950562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56234" y="5825686"/>
            <a:ext cx="18000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  <a:ea typeface="Times New Roman"/>
                <a:cs typeface="Arial" panose="020B0604020202020204" pitchFamily="34" charset="0"/>
              </a:rPr>
              <a:t>Результаты оценки</a:t>
            </a:r>
          </a:p>
        </p:txBody>
      </p:sp>
      <p:cxnSp>
        <p:nvCxnSpPr>
          <p:cNvPr id="27" name="Соединительная линия уступом 26"/>
          <p:cNvCxnSpPr>
            <a:stCxn id="3" idx="2"/>
            <a:endCxn id="36" idx="1"/>
          </p:cNvCxnSpPr>
          <p:nvPr/>
        </p:nvCxnSpPr>
        <p:spPr>
          <a:xfrm rot="16200000" flipH="1">
            <a:off x="2270953" y="4632792"/>
            <a:ext cx="971721" cy="1998842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2" idx="2"/>
            <a:endCxn id="36" idx="3"/>
          </p:cNvCxnSpPr>
          <p:nvPr/>
        </p:nvCxnSpPr>
        <p:spPr>
          <a:xfrm rot="5400000">
            <a:off x="5933488" y="4769099"/>
            <a:ext cx="971721" cy="1726228"/>
          </a:xfrm>
          <a:prstGeom prst="bentConnector2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6" idx="0"/>
            <a:endCxn id="14" idx="2"/>
          </p:cNvCxnSpPr>
          <p:nvPr/>
        </p:nvCxnSpPr>
        <p:spPr>
          <a:xfrm flipV="1">
            <a:off x="4656234" y="3103575"/>
            <a:ext cx="0" cy="2722111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endCxn id="18" idx="3"/>
          </p:cNvCxnSpPr>
          <p:nvPr/>
        </p:nvCxnSpPr>
        <p:spPr>
          <a:xfrm rot="16200000" flipV="1">
            <a:off x="2257016" y="3942749"/>
            <a:ext cx="2285646" cy="1480227"/>
          </a:xfrm>
          <a:prstGeom prst="bentConnector2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15" idx="1"/>
          </p:cNvCxnSpPr>
          <p:nvPr/>
        </p:nvCxnSpPr>
        <p:spPr>
          <a:xfrm rot="5400000" flipH="1" flipV="1">
            <a:off x="4622440" y="4065664"/>
            <a:ext cx="2285646" cy="1234399"/>
          </a:xfrm>
          <a:prstGeom prst="bentConnector2">
            <a:avLst/>
          </a:prstGeom>
          <a:ln w="28575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РАСКРЫТИИ ИНФОРМАЦИИ О СУБПОДРЯДЧИКАХ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51200" y="886827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0253" y="1052525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63282" y="2492896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335" y="2683619"/>
            <a:ext cx="222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ЧТО ПРЕДПОЛАГАЕТСЯ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51200" y="4757335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253" y="4948058"/>
            <a:ext cx="2018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РАСПРОСТРАНЯЕТСЯ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51200" y="5540385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0253" y="5727476"/>
            <a:ext cx="1491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4240" y="928073"/>
            <a:ext cx="6192000" cy="5368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5280" y="910967"/>
            <a:ext cx="5961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Распространение сферы общественного контроля на сферу  взаимоотношений исполнителей с субподрядчиками  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74240" y="1526014"/>
            <a:ext cx="6192000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37745" y="1519569"/>
            <a:ext cx="59770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Раскрытие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ЕИС информации о привлекаемых субподрядчиках</a:t>
            </a:r>
          </a:p>
          <a:p>
            <a:pPr marL="442913" indent="-268288" algn="just"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ru-RU" altLang="ru-RU" sz="1400" b="1" dirty="0" smtClean="0">
                <a:solidFill>
                  <a:srgbClr val="C00000"/>
                </a:solidFill>
              </a:rPr>
              <a:t>установить обязанность поставщика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</a:rPr>
              <a:t>предоставлять заказчику:</a:t>
            </a:r>
            <a:b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информацию  обо всех субподрядчиках (соисполнителях) </a:t>
            </a:r>
            <a:b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с объемом привлечения более 10% от заключенного контракта</a:t>
            </a:r>
            <a:b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400" b="1" i="1" u="sng" kern="1000" dirty="0" smtClean="0">
                <a:solidFill>
                  <a:srgbClr val="C00000"/>
                </a:solidFill>
              </a:rPr>
              <a:t>или</a:t>
            </a:r>
            <a:r>
              <a:rPr lang="ru-RU" altLang="ru-RU" sz="1400" b="1" i="1" kern="1000" dirty="0" smtClean="0">
                <a:solidFill>
                  <a:srgbClr val="C00000"/>
                </a:solidFill>
              </a:rPr>
              <a:t> </a:t>
            </a:r>
            <a:r>
              <a:rPr lang="ru-RU" altLang="ru-RU" sz="1400" b="1" kern="1000" dirty="0">
                <a:solidFill>
                  <a:schemeClr val="tx2">
                    <a:lumMod val="50000"/>
                  </a:schemeClr>
                </a:solidFill>
              </a:rPr>
              <a:t>информацию об отсутствии  субподрядчиков (соисполнителей</a:t>
            </a: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) (10  рабочих дней)</a:t>
            </a:r>
          </a:p>
          <a:p>
            <a:pPr marL="442913" indent="-268288" algn="just"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ru-RU" altLang="ru-RU" sz="1400" b="1" kern="1000" dirty="0">
                <a:solidFill>
                  <a:srgbClr val="C00000"/>
                </a:solidFill>
              </a:rPr>
              <a:t>установить обязанность заказчика </a:t>
            </a:r>
            <a:r>
              <a:rPr lang="ru-RU" altLang="ru-RU" sz="1400" b="1" kern="1000" dirty="0">
                <a:solidFill>
                  <a:schemeClr val="tx2">
                    <a:lumMod val="50000"/>
                  </a:schemeClr>
                </a:solidFill>
              </a:rPr>
              <a:t>размещать информацию </a:t>
            </a: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в ЕИС </a:t>
            </a:r>
            <a:b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(5 рабочих дней)</a:t>
            </a:r>
          </a:p>
          <a:p>
            <a:pPr marL="442913" indent="-268288" algn="just"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ru-RU" altLang="ru-RU" sz="1400" b="1" kern="1000" dirty="0" smtClean="0">
                <a:solidFill>
                  <a:srgbClr val="C00000"/>
                </a:solidFill>
              </a:rPr>
              <a:t>установить ответственность поставщика </a:t>
            </a: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за непредставление</a:t>
            </a:r>
            <a:b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информации</a:t>
            </a:r>
          </a:p>
          <a:p>
            <a:pPr marL="442913" indent="-268288" algn="just">
              <a:spcBef>
                <a:spcPts val="0"/>
              </a:spcBef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lang="ru-RU" altLang="ru-RU" sz="1400" b="1" kern="1000" dirty="0" smtClean="0">
                <a:solidFill>
                  <a:schemeClr val="tx2">
                    <a:lumMod val="50000"/>
                  </a:schemeClr>
                </a:solidFill>
              </a:rPr>
              <a:t>расширить перечень информации о привлекаемых субподрядчиках (наименование, место нахождения, ИНН)</a:t>
            </a:r>
          </a:p>
          <a:p>
            <a:pPr algn="just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Раскрытие информации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согласовании (не согласовании) контрольным органом в сфере закупок заключения контракта с ед. поставщиком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74240" y="4710324"/>
            <a:ext cx="6192000" cy="70901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02750" y="4666725"/>
            <a:ext cx="5899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На контракты с НМЦК: </a:t>
            </a:r>
          </a:p>
          <a:p>
            <a:pPr marL="444500" indent="-350838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Для федеральных нужд -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свыше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1 млрд. рублей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marL="444500" indent="-350838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Для нужд субъектов - </a:t>
            </a:r>
            <a:r>
              <a:rPr lang="ru-RU" sz="1400" b="1" dirty="0" smtClean="0">
                <a:solidFill>
                  <a:srgbClr val="C00000"/>
                </a:solidFill>
                <a:ea typeface="Times New Roman"/>
              </a:rPr>
              <a:t>100 </a:t>
            </a:r>
            <a:r>
              <a:rPr lang="ru-RU" sz="1400" b="1" dirty="0">
                <a:solidFill>
                  <a:srgbClr val="C00000"/>
                </a:solidFill>
                <a:ea typeface="Times New Roman"/>
              </a:rPr>
              <a:t>млн.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4240" y="5487888"/>
            <a:ext cx="6192000" cy="972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802750" y="5489358"/>
            <a:ext cx="5962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Повышение прозрачности осуществления закупок и о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ткрытости деятельности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контрольных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органов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Общественный контроль привлечения недобросовестных поставщиков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4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ОБ УСТАНОВЛЕНИИ СРОКА ОПЛАТЫ ЗАКАЗЧИКОМ ИСПОЛНЕННЫХ ПОСТАВЩИКОМ ОБЯЗАТЕЛЬСТВ </a:t>
            </a: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26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51200" y="2530898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51200" y="4963203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3319" y="5144927"/>
            <a:ext cx="209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83917" y="946364"/>
            <a:ext cx="6300000" cy="73375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18207" y="920824"/>
            <a:ext cx="6299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Увеличение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эффективности и результативности осуществления закупок, а также недопущения злоупотреблений при осуществлении закупок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обеспечение государственных и муниципальных нужд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3051" y="1835882"/>
            <a:ext cx="6299999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672437" y="1835882"/>
            <a:ext cx="62681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Установить  </a:t>
            </a:r>
            <a:r>
              <a:rPr lang="ru-RU" sz="1500" b="1" dirty="0">
                <a:solidFill>
                  <a:srgbClr val="C00000"/>
                </a:solidFill>
              </a:rPr>
              <a:t>обязательное условие об оплате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заказчиком поставленного товара, выполненной работы (ее результатов), оказанной услуги, отдельных этапов исполнения контракта в срок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rgbClr val="C00000"/>
                </a:solidFill>
              </a:rPr>
              <a:t>не </a:t>
            </a:r>
            <a:r>
              <a:rPr lang="ru-RU" sz="1500" b="1" dirty="0">
                <a:solidFill>
                  <a:srgbClr val="C00000"/>
                </a:solidFill>
              </a:rPr>
              <a:t>более тридцати дней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 с даты подписания заказчиком соответствующего документа 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приемке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Установить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полномочия Правительства РФ по определению сферы деятельности, в которых при осуществлении закупок устанавливается </a:t>
            </a:r>
            <a:r>
              <a:rPr lang="ru-RU" sz="1500" b="1" dirty="0">
                <a:solidFill>
                  <a:srgbClr val="C00000"/>
                </a:solidFill>
              </a:rPr>
              <a:t>минимальный срок исполнения контракта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поставщиком (подрядчиком, исполнителем)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151200" y="964593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3006" y="1155316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3051" y="4076102"/>
            <a:ext cx="6315065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718210" y="4122875"/>
            <a:ext cx="62798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Исключение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злоупотреблений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со стороны заказчика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осуществлении оплаты по заключенному контракту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Минимизация рисков поставщика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(подрядчика, исполнителя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Повышение дисциплины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заказчика в отношениях, связанных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со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своевременной оплатой выполненных по контракту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обязательств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Обеспечение добросовестной конкуренции между участниками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закупок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Повышение защищенности участников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закупок и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привлечение </a:t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участию в закупках большее количество субъектов малого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среднего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предпринимательства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605" y="2734583"/>
            <a:ext cx="222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ЧТО ПРЕДПОЛАГАЕТСЯ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48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 РАСПРОСТРАНЕНИИ ПОЛОЖЕНИЙ ЗАКОНА № 44-ФЗ НА ГУП И МУП</a:t>
            </a: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788" y="0"/>
            <a:ext cx="10652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27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51200" y="2852936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68836" y="5181042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3397" y="5362766"/>
            <a:ext cx="2090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РЕЗУЛЬТАТ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14024" y="994929"/>
            <a:ext cx="6300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14024" y="943719"/>
            <a:ext cx="627981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Повышение уровня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конкуренции и эффективности расходования бюджетных средств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при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осуществлении закупок государственными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муниципальными унитарными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предприятиями</a:t>
            </a:r>
            <a:endParaRPr lang="ru-RU" sz="14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025" y="1776865"/>
            <a:ext cx="6300000" cy="3024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19574" y="1776865"/>
            <a:ext cx="627426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Распространить положения Закона № 44-ФЗ на ГУП и МУП </a:t>
            </a:r>
            <a:b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(за исключением закупок за счет грантов и в качестве исполнителя при необходимости привлечения иных лиц в ходе исполнения контракта, осуществляемых на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основании Закона № 223-ФЗ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Предусматривается возможность установления, при необходимости,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особенностей планирования закупок,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осуществляемых  ГУП и МУП</a:t>
            </a:r>
            <a:endParaRPr lang="ru-RU" sz="145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Возможность заключения ГУП и МУП  контракта с ед. поставщиком, предметом которого является выдача банковской гарантии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Возможность для ГУП и МУП не применять  положения </a:t>
            </a:r>
            <a:br>
              <a:rPr lang="ru-RU" sz="145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Закона № 44-ФЗ  об обеспечении исполнения контракта при заключении контракта, предметом которого является выдача банковской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гарантии</a:t>
            </a:r>
            <a:endParaRPr lang="ru-RU" sz="14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151200" y="964593"/>
            <a:ext cx="2520000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3006" y="1155316"/>
            <a:ext cx="210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C00000"/>
                </a:solidFill>
                <a:ea typeface="Times New Roman"/>
              </a:rPr>
              <a:t>ЦЕЛЬ РАЗРАБОТКИ</a:t>
            </a:r>
            <a:endParaRPr lang="ru-RU" sz="1600" b="1" dirty="0">
              <a:solidFill>
                <a:srgbClr val="C00000"/>
              </a:solidFill>
              <a:ea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4024" y="4941377"/>
            <a:ext cx="6300000" cy="14282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714023" y="4945796"/>
            <a:ext cx="627981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коррупции, злоупотреблений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при осуществлении закупок ГУП и МУП</a:t>
            </a:r>
            <a:endParaRPr lang="ru-RU" sz="145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Повышение уровня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конкуренции и эффективности расходования бюджетных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средств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Обеспечение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прозрачности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450" b="1" dirty="0">
                <a:solidFill>
                  <a:schemeClr val="tx2">
                    <a:lumMod val="50000"/>
                  </a:schemeClr>
                </a:solidFill>
              </a:rPr>
              <a:t>добросовестной конкуренции между участниками </a:t>
            </a:r>
            <a:r>
              <a:rPr lang="ru-RU" sz="1450" b="1" dirty="0" smtClean="0">
                <a:solidFill>
                  <a:schemeClr val="tx2">
                    <a:lumMod val="50000"/>
                  </a:schemeClr>
                </a:solidFill>
              </a:rPr>
              <a:t>закупок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5605" y="3056621"/>
            <a:ext cx="2225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ЧТО ПРЕДПОЛАГАЕТСЯ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5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611188" y="2636838"/>
            <a:ext cx="80772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6" tIns="45638" rIns="91276" bIns="45638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2400" b="1">
                <a:latin typeface="Verdana" pitchFamily="34" charset="0"/>
              </a:rPr>
              <a:t>Проект федерального закона «О внесении изменений в Федеральный закон </a:t>
            </a:r>
            <a:br>
              <a:rPr lang="ru-RU" altLang="ru-RU" sz="2400" b="1">
                <a:latin typeface="Verdana" pitchFamily="34" charset="0"/>
              </a:rPr>
            </a:br>
            <a:r>
              <a:rPr lang="ru-RU" altLang="ru-RU" sz="2400" b="1">
                <a:latin typeface="Verdana" pitchFamily="34" charset="0"/>
              </a:rPr>
              <a:t>«О закупках товаров, работ, услуг отдельными видами юридических лиц» </a:t>
            </a:r>
            <a:br>
              <a:rPr lang="ru-RU" altLang="ru-RU" sz="2400" b="1">
                <a:latin typeface="Verdana" pitchFamily="34" charset="0"/>
              </a:rPr>
            </a:br>
            <a:r>
              <a:rPr lang="ru-RU" altLang="ru-RU" sz="2400" b="1">
                <a:latin typeface="Verdana" pitchFamily="34" charset="0"/>
              </a:rPr>
              <a:t>№ 821534-6</a:t>
            </a:r>
          </a:p>
          <a:p>
            <a:pPr algn="just"/>
            <a:endParaRPr lang="ru-RU" altLang="ru-RU" sz="2400" b="1">
              <a:latin typeface="Constantia" pitchFamily="18" charset="0"/>
            </a:endParaRPr>
          </a:p>
          <a:p>
            <a:pPr algn="just"/>
            <a:endParaRPr lang="ru-RU" altLang="ru-RU" sz="2400" b="1">
              <a:latin typeface="Constantia" pitchFamily="18" charset="0"/>
            </a:endParaRPr>
          </a:p>
          <a:p>
            <a:pPr algn="just"/>
            <a:endParaRPr lang="ru-RU" altLang="ru-RU" sz="2400" b="1">
              <a:latin typeface="Constantia" pitchFamily="18" charset="0"/>
            </a:endParaRPr>
          </a:p>
          <a:p>
            <a:pPr algn="just"/>
            <a:endParaRPr lang="ru-RU" altLang="ru-RU" sz="2400" b="1">
              <a:latin typeface="Constantia" pitchFamily="18" charset="0"/>
            </a:endParaRPr>
          </a:p>
          <a:p>
            <a:pPr algn="r"/>
            <a:r>
              <a:rPr lang="ru-RU" altLang="ru-RU" sz="2400">
                <a:latin typeface="Verdana" pitchFamily="34" charset="0"/>
              </a:rPr>
              <a:t>15 сентября 2015 г. принят </a:t>
            </a:r>
            <a:br>
              <a:rPr lang="ru-RU" altLang="ru-RU" sz="2400">
                <a:latin typeface="Verdana" pitchFamily="34" charset="0"/>
              </a:rPr>
            </a:br>
            <a:r>
              <a:rPr lang="ru-RU" altLang="ru-RU" sz="2400">
                <a:latin typeface="Verdana" pitchFamily="34" charset="0"/>
              </a:rPr>
              <a:t>Государственной думой  в </a:t>
            </a:r>
            <a:r>
              <a:rPr lang="en-US" altLang="ru-RU" sz="2400">
                <a:latin typeface="Verdana" pitchFamily="34" charset="0"/>
              </a:rPr>
              <a:t>I </a:t>
            </a:r>
            <a:r>
              <a:rPr lang="ru-RU" altLang="ru-RU" sz="2400">
                <a:latin typeface="Verdana" pitchFamily="34" charset="0"/>
              </a:rPr>
              <a:t>чтении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71450"/>
            <a:ext cx="388778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450"/>
            <a:ext cx="1296715" cy="93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958850"/>
            <a:ext cx="4287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Департамент </a:t>
            </a:r>
            <a:r>
              <a:rPr lang="ru-RU" sz="1600" b="1" dirty="0"/>
              <a:t>развития контрактной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610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2"/>
          <p:cNvSpPr>
            <a:spLocks noChangeArrowheads="1"/>
          </p:cNvSpPr>
          <p:nvPr/>
        </p:nvSpPr>
        <p:spPr bwMode="auto">
          <a:xfrm>
            <a:off x="354013" y="115888"/>
            <a:ext cx="8601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Объем закупок товаров, работ, услуг </a:t>
            </a:r>
            <a:b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</a:br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за </a:t>
            </a:r>
            <a:r>
              <a:rPr lang="en-US" altLang="ru-RU" sz="2200" b="1">
                <a:solidFill>
                  <a:srgbClr val="000000"/>
                </a:solidFill>
                <a:latin typeface="Verdana" pitchFamily="34" charset="0"/>
              </a:rPr>
              <a:t>III</a:t>
            </a:r>
            <a:r>
              <a:rPr lang="ru-RU" altLang="ru-RU" sz="2200" b="1">
                <a:solidFill>
                  <a:srgbClr val="000000"/>
                </a:solidFill>
                <a:latin typeface="Verdana" pitchFamily="34" charset="0"/>
              </a:rPr>
              <a:t> квартал 2015 г. составил свыше </a:t>
            </a:r>
          </a:p>
          <a:p>
            <a:r>
              <a:rPr lang="ru-RU" altLang="ru-RU" sz="2200" b="1">
                <a:solidFill>
                  <a:srgbClr val="FF0000"/>
                </a:solidFill>
                <a:latin typeface="Verdana" pitchFamily="34" charset="0"/>
              </a:rPr>
              <a:t>8,9 трлн. руб.</a:t>
            </a:r>
            <a:endParaRPr lang="ru-RU" altLang="ru-RU" sz="2200">
              <a:solidFill>
                <a:srgbClr val="1F497D"/>
              </a:solidFill>
            </a:endParaRPr>
          </a:p>
        </p:txBody>
      </p:sp>
      <p:graphicFrame>
        <p:nvGraphicFramePr>
          <p:cNvPr id="8197" name="Диаграмма 9"/>
          <p:cNvGraphicFramePr>
            <a:graphicFrameLocks/>
          </p:cNvGraphicFramePr>
          <p:nvPr/>
        </p:nvGraphicFramePr>
        <p:xfrm>
          <a:off x="282575" y="1052513"/>
          <a:ext cx="80232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8029128" imgH="4170025" progId="Excel.Chart.8">
                  <p:embed/>
                </p:oleObj>
              </mc:Choice>
              <mc:Fallback>
                <p:oleObj name="Диаграмма" r:id="rId3" imgW="8029128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052513"/>
                        <a:ext cx="802322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7704138" y="1798638"/>
            <a:ext cx="6683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(51%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8199" name="TextBox 21"/>
          <p:cNvSpPr txBox="1">
            <a:spLocks noChangeArrowheads="1"/>
          </p:cNvSpPr>
          <p:nvPr/>
        </p:nvSpPr>
        <p:spPr bwMode="auto">
          <a:xfrm>
            <a:off x="7334250" y="2351088"/>
            <a:ext cx="668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44%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 sz="10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200" name="TextBox 22"/>
          <p:cNvSpPr txBox="1">
            <a:spLocks noChangeArrowheads="1"/>
          </p:cNvSpPr>
          <p:nvPr/>
        </p:nvSpPr>
        <p:spPr bwMode="auto">
          <a:xfrm>
            <a:off x="3349625" y="2874963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2%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 sz="10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201" name="TextBox 23"/>
          <p:cNvSpPr txBox="1">
            <a:spLocks noChangeArrowheads="1"/>
          </p:cNvSpPr>
          <p:nvPr/>
        </p:nvSpPr>
        <p:spPr bwMode="auto">
          <a:xfrm>
            <a:off x="3309938" y="3419475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1%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 sz="10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202" name="TextBox 24"/>
          <p:cNvSpPr txBox="1">
            <a:spLocks noChangeArrowheads="1"/>
          </p:cNvSpPr>
          <p:nvPr/>
        </p:nvSpPr>
        <p:spPr bwMode="auto">
          <a:xfrm>
            <a:off x="3309938" y="3998913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1%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 sz="1000" b="1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203" name="TextBox 25"/>
          <p:cNvSpPr txBox="1">
            <a:spLocks noChangeArrowheads="1"/>
          </p:cNvSpPr>
          <p:nvPr/>
        </p:nvSpPr>
        <p:spPr bwMode="auto">
          <a:xfrm>
            <a:off x="3211513" y="4524375"/>
            <a:ext cx="715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(</a:t>
            </a:r>
            <a:r>
              <a:rPr lang="ru-RU" altLang="ru-RU" sz="1000" b="1">
                <a:solidFill>
                  <a:srgbClr val="C00000"/>
                </a:solidFill>
                <a:latin typeface="Verdana" pitchFamily="34" charset="0"/>
              </a:rPr>
              <a:t>0,1%</a:t>
            </a:r>
            <a:r>
              <a:rPr lang="en-US" altLang="ru-RU" sz="1000" b="1">
                <a:solidFill>
                  <a:srgbClr val="C00000"/>
                </a:solidFill>
                <a:latin typeface="Verdana" pitchFamily="34" charset="0"/>
              </a:rPr>
              <a:t>)</a:t>
            </a:r>
            <a:endParaRPr lang="ru-RU" altLang="ru-RU" sz="1000" b="1">
              <a:solidFill>
                <a:srgbClr val="C00000"/>
              </a:solidFill>
              <a:latin typeface="Verdana" pitchFamily="34" charset="0"/>
            </a:endParaRPr>
          </a:p>
        </p:txBody>
      </p:sp>
      <p:pic>
        <p:nvPicPr>
          <p:cNvPr id="12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31850"/>
            <a:ext cx="8894762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2622550" y="5394325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Контроль</a:t>
            </a:r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1495425" y="898525"/>
            <a:ext cx="1293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Коррупция</a:t>
            </a:r>
          </a:p>
        </p:txBody>
      </p:sp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6230938" y="3298825"/>
            <a:ext cx="2747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Конкуренция</a:t>
            </a:r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323850" y="3381375"/>
            <a:ext cx="1174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charset="0"/>
              </a:rPr>
              <a:t>Издержки</a:t>
            </a:r>
          </a:p>
        </p:txBody>
      </p:sp>
      <p:sp>
        <p:nvSpPr>
          <p:cNvPr id="31747" name="Овал 31746"/>
          <p:cNvSpPr/>
          <p:nvPr/>
        </p:nvSpPr>
        <p:spPr>
          <a:xfrm>
            <a:off x="3214688" y="3298825"/>
            <a:ext cx="2697162" cy="1447800"/>
          </a:xfrm>
          <a:prstGeom prst="ellipse">
            <a:avLst/>
          </a:prstGeom>
          <a:solidFill>
            <a:srgbClr val="663B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3027363" y="3575050"/>
            <a:ext cx="30702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Недостатки «бумажных» </a:t>
            </a:r>
          </a:p>
          <a:p>
            <a:pPr algn="ct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процедур</a:t>
            </a:r>
          </a:p>
        </p:txBody>
      </p:sp>
      <p:sp>
        <p:nvSpPr>
          <p:cNvPr id="5129" name="TextBox 31760"/>
          <p:cNvSpPr txBox="1">
            <a:spLocks noChangeArrowheads="1"/>
          </p:cNvSpPr>
          <p:nvPr/>
        </p:nvSpPr>
        <p:spPr bwMode="auto">
          <a:xfrm>
            <a:off x="1414463" y="1312863"/>
            <a:ext cx="6397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400">
                <a:latin typeface="Arial" charset="0"/>
              </a:rPr>
              <a:t>Возможность фальсификации </a:t>
            </a:r>
            <a:br>
              <a:rPr lang="ru-RU" altLang="ru-RU" sz="1400">
                <a:latin typeface="Arial" charset="0"/>
              </a:rPr>
            </a:br>
            <a:r>
              <a:rPr lang="ru-RU" altLang="ru-RU" sz="1400">
                <a:latin typeface="Arial" charset="0"/>
              </a:rPr>
              <a:t>(подмена, преждевременное вскрытие заявок…)</a:t>
            </a:r>
          </a:p>
        </p:txBody>
      </p:sp>
      <p:sp>
        <p:nvSpPr>
          <p:cNvPr id="7178" name="TextBox 54"/>
          <p:cNvSpPr txBox="1">
            <a:spLocks noChangeArrowheads="1"/>
          </p:cNvSpPr>
          <p:nvPr/>
        </p:nvSpPr>
        <p:spPr bwMode="auto">
          <a:xfrm>
            <a:off x="1408113" y="1762125"/>
            <a:ext cx="460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Манипуляции заказчика при оценке заявок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(возможность «привести своего поставщика»)</a:t>
            </a:r>
          </a:p>
        </p:txBody>
      </p:sp>
      <p:sp>
        <p:nvSpPr>
          <p:cNvPr id="5131" name="TextBox 55"/>
          <p:cNvSpPr txBox="1">
            <a:spLocks noChangeArrowheads="1"/>
          </p:cNvSpPr>
          <p:nvPr/>
        </p:nvSpPr>
        <p:spPr bwMode="auto">
          <a:xfrm>
            <a:off x="42863" y="3844925"/>
            <a:ext cx="2947987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400">
                <a:latin typeface="Arial" charset="0"/>
              </a:rPr>
              <a:t>Значительные трудозатраты </a:t>
            </a:r>
            <a:br>
              <a:rPr lang="ru-RU" altLang="ru-RU" sz="1400">
                <a:latin typeface="Arial" charset="0"/>
              </a:rPr>
            </a:br>
            <a:r>
              <a:rPr lang="ru-RU" altLang="ru-RU" sz="1400">
                <a:latin typeface="Arial" charset="0"/>
              </a:rPr>
              <a:t>на подготовку «бумажной» документации</a:t>
            </a:r>
          </a:p>
        </p:txBody>
      </p:sp>
      <p:sp>
        <p:nvSpPr>
          <p:cNvPr id="5132" name="TextBox 56"/>
          <p:cNvSpPr txBox="1">
            <a:spLocks noChangeArrowheads="1"/>
          </p:cNvSpPr>
          <p:nvPr/>
        </p:nvSpPr>
        <p:spPr bwMode="auto">
          <a:xfrm>
            <a:off x="6186488" y="3794125"/>
            <a:ext cx="26400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400">
                <a:latin typeface="Arial" charset="0"/>
              </a:rPr>
              <a:t>Сложность подачи заявок (доставка конверта</a:t>
            </a:r>
            <a:br>
              <a:rPr lang="ru-RU" altLang="ru-RU" sz="1400">
                <a:latin typeface="Arial" charset="0"/>
              </a:rPr>
            </a:br>
            <a:r>
              <a:rPr lang="ru-RU" altLang="ru-RU" sz="1400">
                <a:latin typeface="Arial" charset="0"/>
              </a:rPr>
              <a:t> в установленное время </a:t>
            </a:r>
            <a:br>
              <a:rPr lang="ru-RU" altLang="ru-RU" sz="1400">
                <a:latin typeface="Arial" charset="0"/>
              </a:rPr>
            </a:br>
            <a:r>
              <a:rPr lang="ru-RU" altLang="ru-RU" sz="1400">
                <a:latin typeface="Arial" charset="0"/>
              </a:rPr>
              <a:t>и место)</a:t>
            </a:r>
          </a:p>
        </p:txBody>
      </p:sp>
      <p:sp>
        <p:nvSpPr>
          <p:cNvPr id="5135" name="TextBox 2"/>
          <p:cNvSpPr txBox="1">
            <a:spLocks noChangeArrowheads="1"/>
          </p:cNvSpPr>
          <p:nvPr/>
        </p:nvSpPr>
        <p:spPr bwMode="auto">
          <a:xfrm>
            <a:off x="1160463" y="65088"/>
            <a:ext cx="712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ПРЕДПОСЫЛКИ ВНЕДРЕНИЯ</a:t>
            </a:r>
          </a:p>
        </p:txBody>
      </p:sp>
      <p:sp>
        <p:nvSpPr>
          <p:cNvPr id="5136" name="TextBox 24"/>
          <p:cNvSpPr txBox="1">
            <a:spLocks noChangeArrowheads="1"/>
          </p:cNvSpPr>
          <p:nvPr/>
        </p:nvSpPr>
        <p:spPr bwMode="auto">
          <a:xfrm>
            <a:off x="2555875" y="5661025"/>
            <a:ext cx="291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400">
                <a:latin typeface="Arial" charset="0"/>
              </a:rPr>
              <a:t>Затруднен контроль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ru-RU" altLang="ru-RU" sz="1400">
                <a:latin typeface="Arial" charset="0"/>
              </a:rPr>
              <a:t>Низкая прозрачность</a:t>
            </a:r>
          </a:p>
        </p:txBody>
      </p:sp>
      <p:pic>
        <p:nvPicPr>
          <p:cNvPr id="5137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54" y="60601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30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СУЩЕСТВУЮЩИЕ ПРОБЛЕМЫ В СФЕРЕ ЗАКУПОК ТОВАРОВ, РАБОТ, УСЛУГ ОТДЕЛЬНЫМИ ВИДАМИ ЮРИДИЧЕСКИХ ЛИЦ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313359" y="1075756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313359" y="2508243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313359" y="3940730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313359" y="5373216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722" y="1264424"/>
            <a:ext cx="27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Многообразие способов закупок. Маскировка единственного поставщика</a:t>
            </a:r>
            <a:r>
              <a:rPr lang="ru-RU" sz="1400" dirty="0">
                <a:solidFill>
                  <a:srgbClr val="4A318F"/>
                </a:solidFill>
                <a:ea typeface="Calibri"/>
              </a:rPr>
              <a:t> 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722" y="2696911"/>
            <a:ext cx="27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Проблема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функционирования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электронных площадок и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закупок в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электронной форме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722" y="5561883"/>
            <a:ext cx="2855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4A318F"/>
                </a:solidFill>
                <a:ea typeface="Arial Unicode MS"/>
              </a:rPr>
              <a:t>Заказчики уклоняются от размещения договоров </a:t>
            </a:r>
            <a:br>
              <a:rPr lang="ru-RU" sz="1400" b="1" dirty="0" smtClean="0">
                <a:solidFill>
                  <a:srgbClr val="4A318F"/>
                </a:solidFill>
                <a:ea typeface="Arial Unicode MS"/>
              </a:rPr>
            </a:br>
            <a:r>
              <a:rPr lang="ru-RU" sz="1400" b="1" dirty="0" smtClean="0">
                <a:solidFill>
                  <a:srgbClr val="4A318F"/>
                </a:solidFill>
                <a:ea typeface="Arial Unicode MS"/>
              </a:rPr>
              <a:t>в соответствующий реестр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722" y="4344841"/>
            <a:ext cx="27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A318F"/>
                </a:solidFill>
              </a:rPr>
              <a:t>Отсутствие системы </a:t>
            </a:r>
            <a:r>
              <a:rPr lang="ru-RU" sz="1400" b="1" dirty="0" smtClean="0">
                <a:solidFill>
                  <a:srgbClr val="4A318F"/>
                </a:solidFill>
              </a:rPr>
              <a:t>контроля</a:t>
            </a:r>
            <a:endParaRPr lang="ru-RU" sz="1400" dirty="0">
              <a:solidFill>
                <a:srgbClr val="4A318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3900" y="987628"/>
            <a:ext cx="5652000" cy="13119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43901" y="2415775"/>
            <a:ext cx="5652000" cy="130080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343901" y="3801750"/>
            <a:ext cx="5652000" cy="13894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343900" y="5376901"/>
            <a:ext cx="5652000" cy="11086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0478" y="1006926"/>
            <a:ext cx="55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Преобладающие способы закупок -  закупка </a:t>
            </a:r>
            <a:r>
              <a:rPr lang="ru-RU" sz="1200" dirty="0"/>
              <a:t>у единственного </a:t>
            </a:r>
            <a:r>
              <a:rPr lang="ru-RU" sz="1200" dirty="0" smtClean="0"/>
              <a:t>поставщика (48%), «</a:t>
            </a:r>
            <a:r>
              <a:rPr lang="ru-RU" sz="1200" dirty="0"/>
              <a:t>иные способы закупки</a:t>
            </a:r>
            <a:r>
              <a:rPr lang="ru-RU" sz="1200" dirty="0" smtClean="0"/>
              <a:t>», маскирующие закупки у единственного поставщика (около </a:t>
            </a:r>
            <a:r>
              <a:rPr lang="ru-RU" sz="1200" dirty="0"/>
              <a:t>41</a:t>
            </a:r>
            <a:r>
              <a:rPr lang="ru-RU" sz="1200" dirty="0" smtClean="0"/>
              <a:t>%), многообразие которых </a:t>
            </a:r>
            <a:r>
              <a:rPr lang="ru-RU" sz="1200" dirty="0"/>
              <a:t>является существенным препятствием для доступа к закупкам </a:t>
            </a:r>
            <a:r>
              <a:rPr lang="ru-RU" sz="1200" dirty="0" smtClean="0"/>
              <a:t>участников закупок, </a:t>
            </a:r>
            <a:r>
              <a:rPr lang="ru-RU" sz="1200" dirty="0"/>
              <a:t>создает предпосылки для сговора недобросовестных </a:t>
            </a:r>
            <a:r>
              <a:rPr lang="ru-RU" sz="1200" dirty="0" smtClean="0"/>
              <a:t>заказчиков с поставщиками, </a:t>
            </a:r>
            <a:r>
              <a:rPr lang="ru-RU" sz="1200" dirty="0"/>
              <a:t>затрудняет осуществление контроля в сфере закупок </a:t>
            </a:r>
            <a:r>
              <a:rPr lang="ru-RU" sz="1200" dirty="0" smtClean="0"/>
              <a:t>заказчиков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350478" y="2423914"/>
            <a:ext cx="558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Закупки </a:t>
            </a:r>
            <a:r>
              <a:rPr lang="ru-RU" sz="1200" dirty="0"/>
              <a:t>в электронной форме обеспечиваются более чем 150 электронными </a:t>
            </a:r>
            <a:r>
              <a:rPr lang="ru-RU" sz="1200" dirty="0" smtClean="0"/>
              <a:t>площадками, </a:t>
            </a:r>
            <a:r>
              <a:rPr lang="ru-RU" sz="1200" dirty="0"/>
              <a:t>что приводит к дополнительным временным и финансовым </a:t>
            </a:r>
            <a:r>
              <a:rPr lang="ru-RU" sz="1200" dirty="0" smtClean="0"/>
              <a:t>затратам, связанным с аккредитацией  на таких площадках.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Отсутствуют </a:t>
            </a:r>
            <a:r>
              <a:rPr lang="ru-RU" sz="1200" dirty="0"/>
              <a:t>требования к </a:t>
            </a:r>
            <a:r>
              <a:rPr lang="ru-RU" sz="1200" dirty="0" smtClean="0"/>
              <a:t>электронным площадкам, не </a:t>
            </a:r>
            <a:r>
              <a:rPr lang="ru-RU" sz="1200" dirty="0"/>
              <a:t>определена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их ответственность, не </a:t>
            </a:r>
            <a:r>
              <a:rPr lang="ru-RU" sz="1200" dirty="0"/>
              <a:t>установлены требования к информационной безопасности и устойчивости </a:t>
            </a:r>
            <a:r>
              <a:rPr lang="ru-RU" sz="1200" dirty="0" smtClean="0"/>
              <a:t>их работы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1581" y="3806232"/>
            <a:ext cx="558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ФАС </a:t>
            </a:r>
            <a:r>
              <a:rPr lang="ru-RU" sz="1200" dirty="0"/>
              <a:t>России вправе только рассматривать жалобы </a:t>
            </a:r>
            <a:r>
              <a:rPr lang="ru-RU" sz="1200" dirty="0" smtClean="0"/>
              <a:t>на </a:t>
            </a:r>
            <a:r>
              <a:rPr lang="ru-RU" sz="1200" dirty="0"/>
              <a:t>уже совершенные </a:t>
            </a:r>
            <a:r>
              <a:rPr lang="ru-RU" sz="1200" dirty="0" smtClean="0"/>
              <a:t>нарушения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/>
              <a:t>Существующие случаи обжалования в ФАС России действий (бездействия) заказчика не позволяют в полной мере обеспечить защиту прав участников закупки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1581" y="5515716"/>
            <a:ext cx="558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Результаты мониторинга применения Закона № 223-ФЗ свидетельствуют о том, что стоимость опубликованных закупок </a:t>
            </a:r>
            <a:r>
              <a:rPr lang="ru-RU" sz="1200" dirty="0">
                <a:solidFill>
                  <a:srgbClr val="C00000"/>
                </a:solidFill>
              </a:rPr>
              <a:t>более чем в два раза </a:t>
            </a:r>
            <a:r>
              <a:rPr lang="ru-RU" sz="1200" dirty="0"/>
              <a:t>превышает стоимость договоров, внесенных в реестр </a:t>
            </a:r>
            <a:r>
              <a:rPr lang="ru-RU" sz="1200" dirty="0" smtClean="0"/>
              <a:t>договоров, что </a:t>
            </a:r>
            <a:r>
              <a:rPr lang="ru-RU" sz="1200" dirty="0"/>
              <a:t>может быть </a:t>
            </a:r>
            <a:r>
              <a:rPr lang="ru-RU" sz="1200" dirty="0" smtClean="0"/>
              <a:t>связано</a:t>
            </a:r>
            <a:br>
              <a:rPr lang="ru-RU" sz="1200" dirty="0" smtClean="0"/>
            </a:br>
            <a:r>
              <a:rPr lang="ru-RU" sz="1200" dirty="0" smtClean="0"/>
              <a:t>с </a:t>
            </a:r>
            <a:r>
              <a:rPr lang="ru-RU" sz="1200" dirty="0"/>
              <a:t>тем, что не все договоры включаются в реестр </a:t>
            </a:r>
            <a:r>
              <a:rPr lang="ru-RU" sz="1200" dirty="0" smtClean="0"/>
              <a:t>договоров</a:t>
            </a:r>
            <a:endParaRPr lang="ru-RU" sz="1200" dirty="0"/>
          </a:p>
        </p:txBody>
      </p:sp>
      <p:pic>
        <p:nvPicPr>
          <p:cNvPr id="22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31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ПУТИ РЕШЕНИЯ УКАЗАННЫХ ПРОБЛЕМ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43899" y="987627"/>
            <a:ext cx="5688000" cy="150039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343899" y="2568294"/>
            <a:ext cx="5688000" cy="13045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343900" y="3940728"/>
            <a:ext cx="5688000" cy="118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343900" y="5373216"/>
            <a:ext cx="5688000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50478" y="995303"/>
            <a:ext cx="5580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Установление </a:t>
            </a:r>
            <a:r>
              <a:rPr lang="ru-RU" sz="1300" dirty="0"/>
              <a:t>исчерпывающего перечня конкурентных способов осуществления закупки, а также основных требований к порядку осуществления закупки указанными </a:t>
            </a:r>
            <a:r>
              <a:rPr lang="ru-RU" sz="1300" dirty="0" smtClean="0"/>
              <a:t>способами</a:t>
            </a:r>
            <a:endParaRPr lang="ru-RU" sz="1300" i="1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К </a:t>
            </a:r>
            <a:r>
              <a:rPr lang="ru-RU" sz="1300" dirty="0"/>
              <a:t>конкурентным способам закупки предлагается отнести конкурс, аукцион, запрос котировок, запрос предложений. Кроме того,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у </a:t>
            </a:r>
            <a:r>
              <a:rPr lang="ru-RU" sz="1300" dirty="0"/>
              <a:t>заказчика будет возможность осуществлять закупку у единственного поставщика (подрядчика, исполнителя</a:t>
            </a:r>
            <a:r>
              <a:rPr lang="ru-RU" sz="1300" dirty="0" smtClean="0"/>
              <a:t>)</a:t>
            </a:r>
            <a:endParaRPr lang="ru-RU" sz="13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350478" y="2580200"/>
            <a:ext cx="558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Установление в </a:t>
            </a:r>
            <a:r>
              <a:rPr lang="ru-RU" sz="1300" dirty="0"/>
              <a:t>Законе № 223-ФЗ понятие закупки в электронной </a:t>
            </a:r>
            <a:r>
              <a:rPr lang="ru-RU" sz="1300" dirty="0" smtClean="0"/>
              <a:t>форме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/>
              <a:t>Установление </a:t>
            </a:r>
            <a:r>
              <a:rPr lang="ru-RU" sz="1300" dirty="0" smtClean="0"/>
              <a:t>требования</a:t>
            </a:r>
            <a:r>
              <a:rPr lang="ru-RU" sz="1300" dirty="0"/>
              <a:t>, о том что все закупки проводимые конкурентными способами должны проходить исключительно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в </a:t>
            </a:r>
            <a:r>
              <a:rPr lang="ru-RU" sz="1300" dirty="0"/>
              <a:t>электронной </a:t>
            </a:r>
            <a:r>
              <a:rPr lang="ru-RU" sz="1300" dirty="0" smtClean="0"/>
              <a:t>форме </a:t>
            </a:r>
            <a:r>
              <a:rPr lang="ru-RU" sz="1300" b="1" dirty="0" smtClean="0">
                <a:solidFill>
                  <a:srgbClr val="C00000"/>
                </a:solidFill>
              </a:rPr>
              <a:t>на универсальных электронных площадках, отобранных в соответствии с Законом № 44-ФЗ, Законом № 223-ФЗ, Законом № 127-ФЗ,  Законом № 178-ФЗ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0478" y="3959177"/>
            <a:ext cx="5580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Увеличение количества </a:t>
            </a:r>
            <a:r>
              <a:rPr lang="ru-RU" sz="1300" dirty="0"/>
              <a:t>случаев, в которых участник закупки вправе обжаловать в антимонопольный орган действия (бездействие) заказчика при закупке товаров, работ, </a:t>
            </a:r>
            <a:r>
              <a:rPr lang="ru-RU" sz="1300" dirty="0" smtClean="0"/>
              <a:t>услуг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Предусматривается возможность осуществления ведомственного контроля</a:t>
            </a:r>
            <a:endParaRPr lang="ru-RU" sz="1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0478" y="5590051"/>
            <a:ext cx="5580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Установление требования </a:t>
            </a:r>
            <a:r>
              <a:rPr lang="ru-RU" sz="1300" dirty="0" smtClean="0"/>
              <a:t>о </a:t>
            </a:r>
            <a:r>
              <a:rPr lang="ru-RU" sz="1300" dirty="0"/>
              <a:t>невозможности оплаты заказчиком выполненной работы, поставленного товара, оказанной услуги без наличия соответствующих сведений и документов в реестре </a:t>
            </a:r>
            <a:r>
              <a:rPr lang="ru-RU" sz="1300" dirty="0" smtClean="0"/>
              <a:t>договоров</a:t>
            </a:r>
            <a:endParaRPr lang="ru-RU" sz="13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313359" y="1075756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13359" y="2508243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13359" y="3940730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313359" y="5373216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9722" y="1264424"/>
            <a:ext cx="27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Многообразие способов закупок. Маскировка единственного поставщика</a:t>
            </a:r>
            <a:r>
              <a:rPr lang="ru-RU" sz="1400" dirty="0">
                <a:solidFill>
                  <a:srgbClr val="4A318F"/>
                </a:solidFill>
                <a:ea typeface="Calibri"/>
              </a:rPr>
              <a:t> 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9722" y="2696911"/>
            <a:ext cx="27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Проблема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функционирования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электронных площадок и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закупок в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электронной форме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9722" y="5561883"/>
            <a:ext cx="2855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4A318F"/>
                </a:solidFill>
                <a:ea typeface="Arial Unicode MS"/>
              </a:rPr>
              <a:t>Заказчики уклоняются от размещения договоров </a:t>
            </a:r>
            <a:br>
              <a:rPr lang="ru-RU" sz="1400" b="1" dirty="0" smtClean="0">
                <a:solidFill>
                  <a:srgbClr val="4A318F"/>
                </a:solidFill>
                <a:ea typeface="Arial Unicode MS"/>
              </a:rPr>
            </a:br>
            <a:r>
              <a:rPr lang="ru-RU" sz="1400" b="1" dirty="0" smtClean="0">
                <a:solidFill>
                  <a:srgbClr val="4A318F"/>
                </a:solidFill>
                <a:ea typeface="Arial Unicode MS"/>
              </a:rPr>
              <a:t>в соответствующий реестр</a:t>
            </a:r>
            <a:endParaRPr lang="ru-RU" sz="14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9722" y="4344841"/>
            <a:ext cx="27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A318F"/>
                </a:solidFill>
              </a:rPr>
              <a:t>Отсутствие системы </a:t>
            </a:r>
            <a:r>
              <a:rPr lang="ru-RU" sz="1400" b="1" dirty="0" smtClean="0">
                <a:solidFill>
                  <a:srgbClr val="4A318F"/>
                </a:solidFill>
              </a:rPr>
              <a:t>контроля</a:t>
            </a:r>
            <a:endParaRPr lang="ru-RU" sz="1400" dirty="0">
              <a:solidFill>
                <a:srgbClr val="4A318F"/>
              </a:solidFill>
            </a:endParaRPr>
          </a:p>
        </p:txBody>
      </p:sp>
      <p:pic>
        <p:nvPicPr>
          <p:cNvPr id="32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ятиугольник 45"/>
          <p:cNvSpPr/>
          <p:nvPr/>
        </p:nvSpPr>
        <p:spPr>
          <a:xfrm>
            <a:off x="313358" y="1075756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313358" y="2201493"/>
            <a:ext cx="2952000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307170" y="3327229"/>
            <a:ext cx="2952000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36776" y="1356479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Конкурентные 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8266" y="2497604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altLang="ru-RU" sz="1600" b="1" dirty="0">
                <a:solidFill>
                  <a:srgbClr val="4A318F"/>
                </a:solidFill>
              </a:rPr>
              <a:t>Неконкурентные</a:t>
            </a:r>
            <a:endParaRPr lang="ru-RU" sz="1600" dirty="0">
              <a:solidFill>
                <a:srgbClr val="4A318F"/>
              </a:solidFill>
              <a:effectLst/>
              <a:ea typeface="Calibri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48266" y="3623341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4A318F"/>
                </a:solidFill>
              </a:rPr>
              <a:t>Закрытые </a:t>
            </a:r>
            <a:r>
              <a:rPr lang="ru-RU" altLang="ru-RU" sz="1600" b="1" dirty="0" smtClean="0">
                <a:solidFill>
                  <a:srgbClr val="4A318F"/>
                </a:solidFill>
              </a:rPr>
              <a:t>способы</a:t>
            </a:r>
            <a:endParaRPr lang="ru-RU" sz="1600" dirty="0">
              <a:solidFill>
                <a:srgbClr val="4A318F"/>
              </a:solidFill>
            </a:endParaRPr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УСТАНОВЛЕНИЕ ИСЧЕРПЫВАЮЩЕГО ПЕРЕЧНЯ СПОСОБОВ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336826" y="1075755"/>
            <a:ext cx="568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336826" y="2201493"/>
            <a:ext cx="5688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28" name="Пятиугольник 22"/>
          <p:cNvSpPr>
            <a:spLocks noChangeArrowheads="1"/>
          </p:cNvSpPr>
          <p:nvPr/>
        </p:nvSpPr>
        <p:spPr bwMode="auto">
          <a:xfrm>
            <a:off x="3521661" y="1047805"/>
            <a:ext cx="4343809" cy="95590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Конкурс</a:t>
            </a:r>
            <a:endParaRPr kumimoji="0" lang="ru-RU" altLang="ru-RU" sz="1400" b="1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Аукцион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Запрос предложений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Запрос котировок</a:t>
            </a:r>
            <a:endParaRPr kumimoji="0" lang="ru-RU" altLang="ru-RU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4943" y="2497604"/>
            <a:ext cx="5318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400" b="1" dirty="0">
                <a:solidFill>
                  <a:srgbClr val="000000"/>
                </a:solidFill>
              </a:rPr>
              <a:t>Закупка у единственного поставщика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97276" y="1156423"/>
            <a:ext cx="2286000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C00000"/>
                </a:solidFill>
                <a:latin typeface="Verdana" pitchFamily="34" charset="0"/>
              </a:rPr>
              <a:t>осуществляются </a:t>
            </a:r>
            <a:r>
              <a:rPr lang="ru-RU" altLang="ru-RU" sz="1400" b="1" dirty="0" smtClean="0">
                <a:solidFill>
                  <a:srgbClr val="C00000"/>
                </a:solidFill>
                <a:latin typeface="Verdana" pitchFamily="34" charset="0"/>
              </a:rPr>
              <a:t>только в </a:t>
            </a:r>
            <a:r>
              <a:rPr lang="ru-RU" altLang="ru-RU" sz="1400" b="1" dirty="0">
                <a:solidFill>
                  <a:srgbClr val="C00000"/>
                </a:solidFill>
                <a:latin typeface="Verdana" pitchFamily="34" charset="0"/>
              </a:rPr>
              <a:t>электронной форме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380109" y="3338262"/>
            <a:ext cx="5644717" cy="26830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9" name="Пятиугольник 22"/>
          <p:cNvSpPr>
            <a:spLocks noChangeArrowheads="1"/>
          </p:cNvSpPr>
          <p:nvPr/>
        </p:nvSpPr>
        <p:spPr bwMode="auto">
          <a:xfrm>
            <a:off x="3426245" y="3433502"/>
            <a:ext cx="5457032" cy="1853906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</a:rPr>
              <a:t>А. 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Закрытые закупки, осуществляемые </a:t>
            </a:r>
            <a:r>
              <a:rPr lang="ru-RU" altLang="ru-RU" sz="1400" b="1" dirty="0" smtClean="0">
                <a:solidFill>
                  <a:srgbClr val="000000"/>
                </a:solidFill>
                <a:latin typeface="+mn-lt"/>
              </a:rPr>
              <a:t>конкурентными способами:</a:t>
            </a:r>
          </a:p>
          <a:p>
            <a:pPr>
              <a:spcBef>
                <a:spcPct val="0"/>
              </a:spcBef>
              <a:buNone/>
            </a:pPr>
            <a:endParaRPr lang="ru-RU" altLang="ru-RU" sz="1400" b="1" dirty="0" smtClean="0">
              <a:solidFill>
                <a:srgbClr val="000000"/>
              </a:solidFill>
              <a:latin typeface="+mn-lt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>
                <a:solidFill>
                  <a:srgbClr val="000000"/>
                </a:solidFill>
                <a:latin typeface="+mn-lt"/>
              </a:rPr>
              <a:t>Закрытый </a:t>
            </a: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конкурс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>
                <a:solidFill>
                  <a:srgbClr val="000000"/>
                </a:solidFill>
                <a:latin typeface="+mn-lt"/>
              </a:rPr>
              <a:t>Закрытый </a:t>
            </a: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аукцион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>
                <a:solidFill>
                  <a:srgbClr val="000000"/>
                </a:solidFill>
                <a:latin typeface="+mn-lt"/>
              </a:rPr>
              <a:t>Закрытый запрос </a:t>
            </a: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котировок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400" b="1" dirty="0">
                <a:solidFill>
                  <a:srgbClr val="000000"/>
                </a:solidFill>
                <a:latin typeface="+mn-lt"/>
              </a:rPr>
              <a:t>Закрытый запрос </a:t>
            </a: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предложений</a:t>
            </a:r>
          </a:p>
          <a:p>
            <a:pPr>
              <a:spcBef>
                <a:spcPct val="0"/>
              </a:spcBef>
              <a:buNone/>
            </a:pPr>
            <a:endParaRPr kumimoji="0" lang="ru-RU" altLang="ru-RU" sz="14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kumimoji="0" lang="ru-RU" altLang="ru-RU" sz="1400" b="1" dirty="0">
                <a:solidFill>
                  <a:srgbClr val="C00000"/>
                </a:solidFill>
                <a:latin typeface="+mn-lt"/>
              </a:rPr>
              <a:t>Б. </a:t>
            </a:r>
            <a:r>
              <a:rPr kumimoji="0" lang="ru-RU" altLang="ru-RU" sz="1400" b="1" dirty="0">
                <a:solidFill>
                  <a:srgbClr val="000000"/>
                </a:solidFill>
                <a:latin typeface="+mn-lt"/>
              </a:rPr>
              <a:t>Закрытые закупки у единственного </a:t>
            </a:r>
            <a:r>
              <a:rPr kumimoji="0" lang="ru-RU" altLang="ru-RU" sz="1400" b="1" dirty="0" smtClean="0">
                <a:solidFill>
                  <a:srgbClr val="000000"/>
                </a:solidFill>
                <a:latin typeface="+mn-lt"/>
              </a:rPr>
              <a:t>поставщика</a:t>
            </a:r>
            <a:endParaRPr kumimoji="0" lang="ru-RU" altLang="ru-RU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КОНКУРЕНТНЫЕ ПРОЦЕДУРЫ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ОБЩИЕ ПОЛОЖЕНИЯ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358" y="1075756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776" y="1356479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При проведении процедур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332" y="1014199"/>
            <a:ext cx="5682031" cy="17974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13357" y="3021890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083" y="3056391"/>
            <a:ext cx="27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Основные условия внесения изменений в извещение, документацию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26887" y="2887639"/>
            <a:ext cx="5682031" cy="182822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17" name="Пятиугольник 22"/>
          <p:cNvSpPr>
            <a:spLocks noChangeArrowheads="1"/>
          </p:cNvSpPr>
          <p:nvPr/>
        </p:nvSpPr>
        <p:spPr bwMode="auto">
          <a:xfrm>
            <a:off x="3357694" y="3096850"/>
            <a:ext cx="5602756" cy="2852429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9459" y="1031555"/>
            <a:ext cx="57278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 smtClean="0">
                <a:solidFill>
                  <a:srgbClr val="000000"/>
                </a:solidFill>
              </a:rPr>
              <a:t>Информация </a:t>
            </a:r>
            <a:r>
              <a:rPr lang="ru-RU" altLang="ru-RU" sz="1300" dirty="0">
                <a:solidFill>
                  <a:srgbClr val="000000"/>
                </a:solidFill>
              </a:rPr>
              <a:t>о закупке сообщается заказчиком неограниченному кругу лиц путем размещения в ЕИС извещения о проведении </a:t>
            </a:r>
            <a:r>
              <a:rPr lang="ru-RU" altLang="ru-RU" sz="1300" dirty="0" smtClean="0">
                <a:solidFill>
                  <a:srgbClr val="000000"/>
                </a:solidFill>
              </a:rPr>
              <a:t>такой </a:t>
            </a:r>
            <a:r>
              <a:rPr lang="ru-RU" altLang="ru-RU" sz="1300" dirty="0">
                <a:solidFill>
                  <a:srgbClr val="000000"/>
                </a:solidFill>
              </a:rPr>
              <a:t>закупки, </a:t>
            </a:r>
            <a:r>
              <a:rPr lang="ru-RU" altLang="ru-RU" sz="1300" dirty="0" smtClean="0">
                <a:solidFill>
                  <a:srgbClr val="000000"/>
                </a:solidFill>
              </a:rPr>
              <a:t/>
            </a:r>
            <a:br>
              <a:rPr lang="ru-RU" altLang="ru-RU" sz="1300" dirty="0" smtClean="0">
                <a:solidFill>
                  <a:srgbClr val="000000"/>
                </a:solidFill>
              </a:rPr>
            </a:br>
            <a:r>
              <a:rPr lang="ru-RU" altLang="ru-RU" sz="1300" dirty="0" smtClean="0">
                <a:solidFill>
                  <a:srgbClr val="000000"/>
                </a:solidFill>
              </a:rPr>
              <a:t>а </a:t>
            </a:r>
            <a:r>
              <a:rPr lang="ru-RU" altLang="ru-RU" sz="1300" dirty="0">
                <a:solidFill>
                  <a:srgbClr val="000000"/>
                </a:solidFill>
              </a:rPr>
              <a:t>также документации о ней </a:t>
            </a:r>
            <a:r>
              <a:rPr lang="ru-RU" altLang="ru-RU" sz="1300" dirty="0" smtClean="0">
                <a:solidFill>
                  <a:srgbClr val="000000"/>
                </a:solidFill>
              </a:rPr>
              <a:t>(</a:t>
            </a:r>
            <a:r>
              <a:rPr lang="ru-RU" altLang="ru-RU" sz="1300" dirty="0">
                <a:solidFill>
                  <a:srgbClr val="000000"/>
                </a:solidFill>
              </a:rPr>
              <a:t>за исключением запроса котировок);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 smtClean="0">
                <a:solidFill>
                  <a:srgbClr val="000000"/>
                </a:solidFill>
              </a:rPr>
              <a:t>Обеспечивается </a:t>
            </a:r>
            <a:r>
              <a:rPr lang="ru-RU" altLang="ru-RU" sz="1300" dirty="0">
                <a:solidFill>
                  <a:srgbClr val="000000"/>
                </a:solidFill>
              </a:rPr>
              <a:t>соперничество участников закупки за право </a:t>
            </a:r>
            <a:r>
              <a:rPr lang="ru-RU" altLang="ru-RU" sz="1300" dirty="0" smtClean="0">
                <a:solidFill>
                  <a:srgbClr val="000000"/>
                </a:solidFill>
              </a:rPr>
              <a:t>заключить </a:t>
            </a:r>
            <a:r>
              <a:rPr lang="ru-RU" altLang="ru-RU" sz="1300" dirty="0">
                <a:solidFill>
                  <a:srgbClr val="000000"/>
                </a:solidFill>
              </a:rPr>
              <a:t>договор </a:t>
            </a:r>
            <a:r>
              <a:rPr lang="ru-RU" altLang="ru-RU" sz="1300" dirty="0" smtClean="0">
                <a:solidFill>
                  <a:srgbClr val="000000"/>
                </a:solidFill>
              </a:rPr>
              <a:t>по </a:t>
            </a:r>
            <a:r>
              <a:rPr lang="ru-RU" altLang="ru-RU" sz="1300" dirty="0">
                <a:solidFill>
                  <a:srgbClr val="000000"/>
                </a:solidFill>
              </a:rPr>
              <a:t>предлагаемым в заявках, </a:t>
            </a:r>
            <a:r>
              <a:rPr lang="ru-RU" altLang="ru-RU" sz="1300" dirty="0" smtClean="0">
                <a:solidFill>
                  <a:srgbClr val="000000"/>
                </a:solidFill>
              </a:rPr>
              <a:t>окончательных предложениях условиям исполнения договора (по </a:t>
            </a:r>
            <a:r>
              <a:rPr lang="ru-RU" altLang="ru-RU" sz="1300" dirty="0">
                <a:solidFill>
                  <a:srgbClr val="000000"/>
                </a:solidFill>
              </a:rPr>
              <a:t>предложениям о цене </a:t>
            </a:r>
            <a:r>
              <a:rPr lang="ru-RU" altLang="ru-RU" sz="1300" dirty="0" smtClean="0">
                <a:solidFill>
                  <a:srgbClr val="000000"/>
                </a:solidFill>
              </a:rPr>
              <a:t>договора</a:t>
            </a:r>
            <a:r>
              <a:rPr lang="ru-RU" altLang="ru-RU" sz="1300" dirty="0">
                <a:solidFill>
                  <a:srgbClr val="000000"/>
                </a:solidFill>
              </a:rPr>
              <a:t>, расходах на эксплуатацию и ремонт товаров, </a:t>
            </a:r>
            <a:r>
              <a:rPr lang="ru-RU" altLang="ru-RU" sz="1300" dirty="0" smtClean="0">
                <a:solidFill>
                  <a:srgbClr val="000000"/>
                </a:solidFill>
              </a:rPr>
              <a:t>использование </a:t>
            </a:r>
            <a:r>
              <a:rPr lang="ru-RU" altLang="ru-RU" sz="1300" dirty="0">
                <a:solidFill>
                  <a:srgbClr val="000000"/>
                </a:solidFill>
              </a:rPr>
              <a:t>результатов работ </a:t>
            </a:r>
            <a:r>
              <a:rPr lang="ru-RU" altLang="ru-RU" sz="1300" dirty="0" smtClean="0">
                <a:solidFill>
                  <a:srgbClr val="000000"/>
                </a:solidFill>
              </a:rPr>
              <a:t>либо </a:t>
            </a:r>
            <a:r>
              <a:rPr lang="ru-RU" altLang="ru-RU" sz="1300" dirty="0">
                <a:solidFill>
                  <a:srgbClr val="000000"/>
                </a:solidFill>
              </a:rPr>
              <a:t>только по предлагаемому </a:t>
            </a:r>
            <a:r>
              <a:rPr lang="ru-RU" altLang="ru-RU" sz="1300" dirty="0" smtClean="0">
                <a:solidFill>
                  <a:srgbClr val="000000"/>
                </a:solidFill>
              </a:rPr>
              <a:t>ценовому предложению)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9459" y="2899981"/>
            <a:ext cx="56248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solidFill>
                  <a:srgbClr val="000000"/>
                </a:solidFill>
              </a:rPr>
              <a:t>Размещение в ЕИС изменений в извещение о конкурентной закупке</a:t>
            </a:r>
            <a:r>
              <a:rPr lang="ru-RU" altLang="ru-RU" sz="1300" dirty="0" smtClean="0">
                <a:solidFill>
                  <a:srgbClr val="000000"/>
                </a:solidFill>
              </a:rPr>
              <a:t>, </a:t>
            </a:r>
            <a:br>
              <a:rPr lang="ru-RU" altLang="ru-RU" sz="1300" dirty="0" smtClean="0">
                <a:solidFill>
                  <a:srgbClr val="000000"/>
                </a:solidFill>
              </a:rPr>
            </a:br>
            <a:r>
              <a:rPr lang="ru-RU" altLang="ru-RU" sz="1300" dirty="0" smtClean="0">
                <a:solidFill>
                  <a:srgbClr val="000000"/>
                </a:solidFill>
              </a:rPr>
              <a:t>в </a:t>
            </a:r>
            <a:r>
              <a:rPr lang="ru-RU" altLang="ru-RU" sz="1300" dirty="0">
                <a:solidFill>
                  <a:srgbClr val="000000"/>
                </a:solidFill>
              </a:rPr>
              <a:t>документацию, </a:t>
            </a:r>
            <a:r>
              <a:rPr lang="ru-RU" sz="1300" dirty="0">
                <a:solidFill>
                  <a:prstClr val="black"/>
                </a:solidFill>
              </a:rPr>
              <a:t>разъяснения положений документации </a:t>
            </a:r>
            <a:r>
              <a:rPr lang="ru-RU" sz="1300" dirty="0" smtClean="0">
                <a:solidFill>
                  <a:prstClr val="black"/>
                </a:solidFill>
              </a:rPr>
              <a:t>возможно </a:t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srgbClr val="C00000"/>
                </a:solidFill>
              </a:rPr>
              <a:t>не </a:t>
            </a:r>
            <a:r>
              <a:rPr lang="ru-RU" sz="1300" dirty="0">
                <a:solidFill>
                  <a:srgbClr val="C00000"/>
                </a:solidFill>
              </a:rPr>
              <a:t>позднее 3 рабочих дней </a:t>
            </a:r>
            <a:r>
              <a:rPr lang="ru-RU" sz="1300" dirty="0">
                <a:solidFill>
                  <a:prstClr val="black"/>
                </a:solidFill>
              </a:rPr>
              <a:t>со дня принятия решения </a:t>
            </a:r>
            <a:r>
              <a:rPr lang="ru-RU" sz="1300" dirty="0" smtClean="0">
                <a:solidFill>
                  <a:prstClr val="black"/>
                </a:solidFill>
              </a:rPr>
              <a:t/>
            </a:r>
            <a:br>
              <a:rPr lang="ru-RU" sz="1300" dirty="0" smtClean="0">
                <a:solidFill>
                  <a:prstClr val="black"/>
                </a:solidFill>
              </a:rPr>
            </a:br>
            <a:r>
              <a:rPr lang="ru-RU" sz="1300" dirty="0" smtClean="0">
                <a:solidFill>
                  <a:prstClr val="black"/>
                </a:solidFill>
              </a:rPr>
              <a:t>об </a:t>
            </a:r>
            <a:r>
              <a:rPr lang="ru-RU" sz="1300" dirty="0">
                <a:solidFill>
                  <a:prstClr val="black"/>
                </a:solidFill>
              </a:rPr>
              <a:t>их внесении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>
                <a:solidFill>
                  <a:srgbClr val="000000"/>
                </a:solidFill>
              </a:rPr>
              <a:t>При внесении изменений </a:t>
            </a:r>
            <a:r>
              <a:rPr lang="ru-RU" altLang="ru-RU" sz="1300" dirty="0">
                <a:solidFill>
                  <a:srgbClr val="C00000"/>
                </a:solidFill>
              </a:rPr>
              <a:t>срок подачи заявок на участие должен </a:t>
            </a:r>
            <a:br>
              <a:rPr lang="ru-RU" altLang="ru-RU" sz="1300" dirty="0">
                <a:solidFill>
                  <a:srgbClr val="C00000"/>
                </a:solidFill>
              </a:rPr>
            </a:br>
            <a:r>
              <a:rPr lang="ru-RU" altLang="ru-RU" sz="1300" dirty="0">
                <a:solidFill>
                  <a:srgbClr val="C00000"/>
                </a:solidFill>
              </a:rPr>
              <a:t>продлевается </a:t>
            </a:r>
            <a:r>
              <a:rPr lang="ru-RU" altLang="ru-RU" sz="1300" dirty="0">
                <a:solidFill>
                  <a:prstClr val="black"/>
                </a:solidFill>
              </a:rPr>
              <a:t>так, чтобы </a:t>
            </a:r>
            <a:r>
              <a:rPr lang="ru-RU" altLang="ru-RU" sz="1300" dirty="0">
                <a:solidFill>
                  <a:srgbClr val="000000"/>
                </a:solidFill>
              </a:rPr>
              <a:t>со дня размещения в ЕИС изменений </a:t>
            </a:r>
            <a:br>
              <a:rPr lang="ru-RU" altLang="ru-RU" sz="1300" dirty="0">
                <a:solidFill>
                  <a:srgbClr val="000000"/>
                </a:solidFill>
              </a:rPr>
            </a:br>
            <a:r>
              <a:rPr lang="ru-RU" altLang="ru-RU" sz="1300" dirty="0">
                <a:solidFill>
                  <a:srgbClr val="C00000"/>
                </a:solidFill>
              </a:rPr>
              <a:t>до окончания срока подачи заявок оставалось не менее половины</a:t>
            </a:r>
            <a:br>
              <a:rPr lang="ru-RU" altLang="ru-RU" sz="1300" dirty="0">
                <a:solidFill>
                  <a:srgbClr val="C00000"/>
                </a:solidFill>
              </a:rPr>
            </a:br>
            <a:r>
              <a:rPr lang="ru-RU" altLang="ru-RU" sz="1300" dirty="0">
                <a:solidFill>
                  <a:srgbClr val="C00000"/>
                </a:solidFill>
              </a:rPr>
              <a:t>срока подачи заявок, установленного положением о </a:t>
            </a:r>
            <a:r>
              <a:rPr lang="ru-RU" altLang="ru-RU" sz="1300" dirty="0" smtClean="0">
                <a:solidFill>
                  <a:srgbClr val="C00000"/>
                </a:solidFill>
              </a:rPr>
              <a:t>закупке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sp>
        <p:nvSpPr>
          <p:cNvPr id="284" name="Пятиугольник 283"/>
          <p:cNvSpPr/>
          <p:nvPr/>
        </p:nvSpPr>
        <p:spPr>
          <a:xfrm>
            <a:off x="293631" y="5030631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313357" y="5311354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Запрос о даче разъяснений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3327158" y="4794148"/>
            <a:ext cx="5682031" cy="16423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287" name="Прямоугольник 286"/>
          <p:cNvSpPr/>
          <p:nvPr/>
        </p:nvSpPr>
        <p:spPr>
          <a:xfrm>
            <a:off x="3370969" y="4836040"/>
            <a:ext cx="562485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000000"/>
                </a:solidFill>
              </a:rPr>
              <a:t>Срок подачи запроса о разъяснении  - </a:t>
            </a:r>
            <a:r>
              <a:rPr lang="ru-RU" sz="1300" dirty="0" smtClean="0"/>
              <a:t>не </a:t>
            </a:r>
            <a:r>
              <a:rPr lang="ru-RU" sz="1300" dirty="0"/>
              <a:t>позднее чем за </a:t>
            </a:r>
            <a:r>
              <a:rPr lang="ru-RU" sz="1300" dirty="0" smtClean="0">
                <a:solidFill>
                  <a:srgbClr val="C00000"/>
                </a:solidFill>
              </a:rPr>
              <a:t>3 </a:t>
            </a:r>
            <a:r>
              <a:rPr lang="ru-RU" sz="1300" dirty="0">
                <a:solidFill>
                  <a:srgbClr val="C00000"/>
                </a:solidFill>
              </a:rPr>
              <a:t>рабочих дня </a:t>
            </a:r>
            <a:r>
              <a:rPr lang="ru-RU" sz="1300" dirty="0"/>
              <a:t>до даты окончания срока подачи заявок на участие в </a:t>
            </a:r>
            <a:r>
              <a:rPr lang="ru-RU" sz="1300" dirty="0" smtClean="0"/>
              <a:t>закупке</a:t>
            </a:r>
            <a:endParaRPr lang="ru-RU" sz="1300" dirty="0">
              <a:solidFill>
                <a:prstClr val="black"/>
              </a:solidFill>
            </a:endParaRP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300" dirty="0" smtClean="0">
                <a:solidFill>
                  <a:srgbClr val="000000"/>
                </a:solidFill>
              </a:rPr>
              <a:t>Срок размещения разъяснений заказчиком – в течении </a:t>
            </a:r>
            <a:r>
              <a:rPr lang="ru-RU" sz="1300" dirty="0" smtClean="0">
                <a:solidFill>
                  <a:srgbClr val="C00000"/>
                </a:solidFill>
              </a:rPr>
              <a:t>3 рабочих </a:t>
            </a:r>
            <a:r>
              <a:rPr lang="ru-RU" sz="1300" dirty="0">
                <a:solidFill>
                  <a:srgbClr val="C00000"/>
                </a:solidFill>
              </a:rPr>
              <a:t>дней</a:t>
            </a:r>
            <a:r>
              <a:rPr lang="ru-RU" sz="1300" dirty="0"/>
              <a:t> с даты поступления </a:t>
            </a:r>
            <a:r>
              <a:rPr lang="ru-RU" sz="1300" dirty="0" smtClean="0"/>
              <a:t>запроса с </a:t>
            </a:r>
            <a:r>
              <a:rPr lang="ru-RU" sz="1300" dirty="0"/>
              <a:t>указанием предмета запроса, но без указания участника </a:t>
            </a:r>
            <a:r>
              <a:rPr lang="ru-RU" sz="1300" dirty="0" smtClean="0"/>
              <a:t>закупки</a:t>
            </a:r>
            <a:r>
              <a:rPr lang="ru-RU" sz="1300" dirty="0"/>
              <a:t>, от которого поступил </a:t>
            </a:r>
            <a:r>
              <a:rPr lang="ru-RU" sz="1300" dirty="0" smtClean="0"/>
              <a:t>запрос</a:t>
            </a:r>
          </a:p>
          <a:p>
            <a:pPr marL="285750" lvl="0" indent="-285750"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300" dirty="0"/>
              <a:t>Разъяснения </a:t>
            </a:r>
            <a:r>
              <a:rPr lang="ru-RU" sz="1300" dirty="0" smtClean="0"/>
              <a:t>не </a:t>
            </a:r>
            <a:r>
              <a:rPr lang="ru-RU" sz="1300" dirty="0"/>
              <a:t>должны изменять предмет закупки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и </a:t>
            </a:r>
            <a:r>
              <a:rPr lang="ru-RU" sz="1300" dirty="0"/>
              <a:t>существенные условия </a:t>
            </a:r>
            <a:r>
              <a:rPr lang="ru-RU" sz="1300" dirty="0" smtClean="0"/>
              <a:t>договора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pic>
        <p:nvPicPr>
          <p:cNvPr id="20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4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ятиугольник 110"/>
          <p:cNvSpPr>
            <a:spLocks noChangeAspect="1"/>
          </p:cNvSpPr>
          <p:nvPr/>
        </p:nvSpPr>
        <p:spPr>
          <a:xfrm>
            <a:off x="5974227" y="1501811"/>
            <a:ext cx="1121803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91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64075" y="6470650"/>
            <a:ext cx="79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000" b="1">
                <a:latin typeface="Arial" charset="0"/>
              </a:rPr>
              <a:t>Участник закупки</a:t>
            </a:r>
          </a:p>
        </p:txBody>
      </p:sp>
      <p:sp>
        <p:nvSpPr>
          <p:cNvPr id="6" name="Line 34"/>
          <p:cNvSpPr>
            <a:spLocks noChangeShapeType="1"/>
          </p:cNvSpPr>
          <p:nvPr/>
        </p:nvSpPr>
        <p:spPr bwMode="auto">
          <a:xfrm flipH="1">
            <a:off x="4386263" y="6429375"/>
            <a:ext cx="47577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ятиугольник 6"/>
          <p:cNvSpPr>
            <a:spLocks noChangeAspect="1"/>
          </p:cNvSpPr>
          <p:nvPr/>
        </p:nvSpPr>
        <p:spPr>
          <a:xfrm>
            <a:off x="4443413" y="6572250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91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648325" y="6528811"/>
            <a:ext cx="1127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000" b="1" dirty="0" smtClean="0">
                <a:latin typeface="Arial" charset="0"/>
              </a:rPr>
              <a:t>Заказчик</a:t>
            </a:r>
          </a:p>
        </p:txBody>
      </p:sp>
      <p:sp>
        <p:nvSpPr>
          <p:cNvPr id="9" name="Пятиугольник 8"/>
          <p:cNvSpPr>
            <a:spLocks noChangeAspect="1"/>
          </p:cNvSpPr>
          <p:nvPr/>
        </p:nvSpPr>
        <p:spPr>
          <a:xfrm>
            <a:off x="6527800" y="6581775"/>
            <a:ext cx="204788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ятиугольник 9"/>
          <p:cNvSpPr>
            <a:spLocks noChangeAspect="1"/>
          </p:cNvSpPr>
          <p:nvPr/>
        </p:nvSpPr>
        <p:spPr>
          <a:xfrm>
            <a:off x="5416550" y="6581775"/>
            <a:ext cx="206375" cy="1873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45288" y="6450013"/>
            <a:ext cx="112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000" b="1">
                <a:latin typeface="Arial" charset="0"/>
              </a:rPr>
              <a:t>Оператор </a:t>
            </a:r>
            <a:br>
              <a:rPr kumimoji="0" lang="ru-RU" altLang="ru-RU" sz="1000" b="1">
                <a:latin typeface="Arial" charset="0"/>
              </a:rPr>
            </a:br>
            <a:r>
              <a:rPr kumimoji="0" lang="ru-RU" altLang="ru-RU" sz="1000" b="1">
                <a:latin typeface="Arial" charset="0"/>
              </a:rPr>
              <a:t>ЭТП</a:t>
            </a:r>
          </a:p>
        </p:txBody>
      </p:sp>
      <p:sp>
        <p:nvSpPr>
          <p:cNvPr id="12" name="Пятиугольник 11"/>
          <p:cNvSpPr>
            <a:spLocks noChangeAspect="1"/>
          </p:cNvSpPr>
          <p:nvPr/>
        </p:nvSpPr>
        <p:spPr>
          <a:xfrm>
            <a:off x="103154" y="4897436"/>
            <a:ext cx="9036000" cy="961468"/>
          </a:xfrm>
          <a:prstGeom prst="homePlate">
            <a:avLst>
              <a:gd name="adj" fmla="val 372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56100" y="6183313"/>
            <a:ext cx="2419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000" b="1">
                <a:latin typeface="Arial" charset="0"/>
              </a:rPr>
              <a:t>Условные обозначения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0800000">
            <a:off x="1969303" y="4897435"/>
            <a:ext cx="142865" cy="82232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03154" y="4872903"/>
            <a:ext cx="1878815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50" b="1" dirty="0" smtClean="0">
                <a:solidFill>
                  <a:schemeClr val="bg1"/>
                </a:solidFill>
                <a:latin typeface="Arial" charset="0"/>
              </a:rPr>
              <a:t>7 дней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750" b="1" dirty="0" smtClean="0">
                <a:solidFill>
                  <a:schemeClr val="bg1"/>
                </a:solidFill>
                <a:latin typeface="Arial" charset="0"/>
              </a:rPr>
              <a:t>(НМЦД ≤ 30 млн. руб.)</a:t>
            </a:r>
          </a:p>
          <a:p>
            <a:pPr algn="ctr">
              <a:spcBef>
                <a:spcPts val="400"/>
              </a:spcBef>
              <a:buNone/>
            </a:pPr>
            <a:r>
              <a:rPr kumimoji="0" lang="ru-RU" altLang="ru-RU" sz="1000" b="1" dirty="0" smtClean="0">
                <a:solidFill>
                  <a:schemeClr val="bg1"/>
                </a:solidFill>
                <a:latin typeface="Arial" charset="0"/>
              </a:rPr>
              <a:t>15 дней 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ru-RU" altLang="ru-RU" sz="750" b="1" dirty="0" smtClean="0">
                <a:solidFill>
                  <a:schemeClr val="bg1"/>
                </a:solidFill>
                <a:latin typeface="Arial" charset="0"/>
              </a:rPr>
              <a:t>(30 </a:t>
            </a:r>
            <a:r>
              <a:rPr kumimoji="0" lang="ru-RU" altLang="ru-RU" sz="750" b="1" dirty="0">
                <a:solidFill>
                  <a:schemeClr val="bg1"/>
                </a:solidFill>
                <a:latin typeface="Arial" charset="0"/>
              </a:rPr>
              <a:t>млн. </a:t>
            </a:r>
            <a:r>
              <a:rPr kumimoji="0" lang="ru-RU" altLang="ru-RU" sz="750" b="1" dirty="0" smtClean="0">
                <a:solidFill>
                  <a:schemeClr val="bg1"/>
                </a:solidFill>
                <a:latin typeface="Arial" charset="0"/>
              </a:rPr>
              <a:t>руб.</a:t>
            </a:r>
            <a:r>
              <a:rPr kumimoji="0" lang="ru-RU" altLang="ru-RU" sz="75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0" lang="ru-RU" altLang="ru-RU" sz="750" b="1" dirty="0" smtClean="0">
                <a:solidFill>
                  <a:schemeClr val="bg1"/>
                </a:solidFill>
                <a:latin typeface="Arial" charset="0"/>
              </a:rPr>
              <a:t>≤ НМЦД&lt; 1 млрд. руб.)</a:t>
            </a:r>
          </a:p>
          <a:p>
            <a:pPr algn="ctr">
              <a:spcBef>
                <a:spcPts val="400"/>
              </a:spcBef>
              <a:buNone/>
            </a:pPr>
            <a:r>
              <a:rPr kumimoji="0" lang="ru-RU" altLang="ru-RU" sz="1000" b="1" dirty="0" smtClean="0">
                <a:solidFill>
                  <a:schemeClr val="bg1"/>
                </a:solidFill>
                <a:latin typeface="Arial" charset="0"/>
              </a:rPr>
              <a:t>20 дней </a:t>
            </a:r>
          </a:p>
          <a:p>
            <a:pPr algn="ctr">
              <a:spcBef>
                <a:spcPct val="0"/>
              </a:spcBef>
              <a:buNone/>
            </a:pPr>
            <a:r>
              <a:rPr kumimoji="0" lang="ru-RU" altLang="ru-RU" sz="750" b="1" dirty="0" smtClean="0">
                <a:solidFill>
                  <a:schemeClr val="bg1"/>
                </a:solidFill>
                <a:latin typeface="Arial" charset="0"/>
              </a:rPr>
              <a:t>(НМЦД&gt; 1 млрд. руб.)</a:t>
            </a:r>
            <a:endParaRPr kumimoji="0" lang="ru-RU" altLang="ru-RU" sz="75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987824" y="5222082"/>
            <a:ext cx="3935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Arial" charset="0"/>
              </a:rPr>
              <a:t>Сроки устанавливаются в положении о закупке</a:t>
            </a:r>
            <a:endParaRPr kumimoji="0"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358632" y="5069167"/>
            <a:ext cx="705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Arial" charset="0"/>
              </a:rPr>
              <a:t>7-20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Arial" charset="0"/>
              </a:rPr>
              <a:t>дней</a:t>
            </a:r>
            <a:endParaRPr kumimoji="0" lang="ru-RU" altLang="ru-RU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249409" y="5858904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b="1" dirty="0">
                <a:latin typeface="Arial" charset="0"/>
              </a:rPr>
              <a:t>Обжалование </a:t>
            </a:r>
            <a:r>
              <a:rPr kumimoji="0" lang="en-US" altLang="ru-RU" sz="1000" b="1" dirty="0">
                <a:latin typeface="Arial" charset="0"/>
              </a:rPr>
              <a:t/>
            </a:r>
            <a:br>
              <a:rPr kumimoji="0" lang="en-US" altLang="ru-RU" sz="1000" b="1" dirty="0">
                <a:latin typeface="Arial" charset="0"/>
              </a:rPr>
            </a:br>
            <a:r>
              <a:rPr kumimoji="0" lang="ru-RU" altLang="ru-RU" sz="1000" b="1" dirty="0">
                <a:latin typeface="Arial" charset="0"/>
              </a:rPr>
              <a:t>в ФАС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046421" y="5735638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kumimoji="0"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017637" y="5828506"/>
            <a:ext cx="113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b="1" dirty="0">
                <a:latin typeface="Arial" charset="0"/>
              </a:rPr>
              <a:t>Обжалование </a:t>
            </a:r>
            <a:r>
              <a:rPr kumimoji="0" lang="en-US" altLang="ru-RU" sz="1000" b="1" dirty="0">
                <a:latin typeface="Arial" charset="0"/>
              </a:rPr>
              <a:t/>
            </a:r>
            <a:br>
              <a:rPr kumimoji="0" lang="en-US" altLang="ru-RU" sz="1000" b="1" dirty="0">
                <a:latin typeface="Arial" charset="0"/>
              </a:rPr>
            </a:br>
            <a:r>
              <a:rPr kumimoji="0" lang="ru-RU" altLang="ru-RU" sz="1000" b="1" dirty="0">
                <a:latin typeface="Arial" charset="0"/>
              </a:rPr>
              <a:t>в ФАС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825061" y="5735638"/>
            <a:ext cx="327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FF0000"/>
                </a:solidFill>
                <a:latin typeface="Arial" charset="0"/>
              </a:rPr>
              <a:t>!</a:t>
            </a:r>
            <a:endParaRPr kumimoji="0" lang="ru-RU" altLang="ru-RU" sz="3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6" name="Группа 242"/>
          <p:cNvGrpSpPr>
            <a:grpSpLocks noChangeAspect="1"/>
          </p:cNvGrpSpPr>
          <p:nvPr/>
        </p:nvGrpSpPr>
        <p:grpSpPr bwMode="auto">
          <a:xfrm>
            <a:off x="8532018" y="2605089"/>
            <a:ext cx="519112" cy="642172"/>
            <a:chOff x="4455493" y="3525434"/>
            <a:chExt cx="683112" cy="842509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6 w 103"/>
                <a:gd name="T1" fmla="*/ 2147483646 h 144"/>
                <a:gd name="T2" fmla="*/ 2147483646 w 103"/>
                <a:gd name="T3" fmla="*/ 2147483646 h 144"/>
                <a:gd name="T4" fmla="*/ 2147483646 w 103"/>
                <a:gd name="T5" fmla="*/ 2147483646 h 144"/>
                <a:gd name="T6" fmla="*/ 2147483646 w 103"/>
                <a:gd name="T7" fmla="*/ 2147483646 h 144"/>
                <a:gd name="T8" fmla="*/ 2147483646 w 103"/>
                <a:gd name="T9" fmla="*/ 2147483646 h 144"/>
                <a:gd name="T10" fmla="*/ 2147483646 w 103"/>
                <a:gd name="T11" fmla="*/ 2147483646 h 144"/>
                <a:gd name="T12" fmla="*/ 2147483646 w 103"/>
                <a:gd name="T13" fmla="*/ 2147483646 h 144"/>
                <a:gd name="T14" fmla="*/ 2147483646 w 103"/>
                <a:gd name="T15" fmla="*/ 2147483646 h 144"/>
                <a:gd name="T16" fmla="*/ 2147483646 w 103"/>
                <a:gd name="T17" fmla="*/ 0 h 144"/>
                <a:gd name="T18" fmla="*/ 2147483646 w 103"/>
                <a:gd name="T19" fmla="*/ 2147483646 h 144"/>
                <a:gd name="T20" fmla="*/ 2147483646 w 103"/>
                <a:gd name="T21" fmla="*/ 2147483646 h 144"/>
                <a:gd name="T22" fmla="*/ 2147483646 w 103"/>
                <a:gd name="T23" fmla="*/ 2147483646 h 144"/>
                <a:gd name="T24" fmla="*/ 2147483646 w 103"/>
                <a:gd name="T25" fmla="*/ 2147483646 h 144"/>
                <a:gd name="T26" fmla="*/ 2147483646 w 103"/>
                <a:gd name="T27" fmla="*/ 2147483646 h 144"/>
                <a:gd name="T28" fmla="*/ 0 w 103"/>
                <a:gd name="T29" fmla="*/ 2147483646 h 144"/>
                <a:gd name="T30" fmla="*/ 2147483646 w 103"/>
                <a:gd name="T31" fmla="*/ 2147483646 h 144"/>
                <a:gd name="T32" fmla="*/ 2147483646 w 103"/>
                <a:gd name="T33" fmla="*/ 2147483646 h 144"/>
                <a:gd name="T34" fmla="*/ 2147483646 w 103"/>
                <a:gd name="T35" fmla="*/ 2147483646 h 144"/>
                <a:gd name="T36" fmla="*/ 0 w 103"/>
                <a:gd name="T37" fmla="*/ 2147483646 h 144"/>
                <a:gd name="T38" fmla="*/ 2147483646 w 103"/>
                <a:gd name="T39" fmla="*/ 2147483646 h 144"/>
                <a:gd name="T40" fmla="*/ 2147483646 w 103"/>
                <a:gd name="T41" fmla="*/ 2147483646 h 144"/>
                <a:gd name="T42" fmla="*/ 2147483646 w 103"/>
                <a:gd name="T43" fmla="*/ 2147483646 h 144"/>
                <a:gd name="T44" fmla="*/ 2147483646 w 103"/>
                <a:gd name="T45" fmla="*/ 2147483646 h 144"/>
                <a:gd name="T46" fmla="*/ 2147483646 w 103"/>
                <a:gd name="T47" fmla="*/ 2147483646 h 144"/>
                <a:gd name="T48" fmla="*/ 2147483646 w 103"/>
                <a:gd name="T49" fmla="*/ 2147483646 h 144"/>
                <a:gd name="T50" fmla="*/ 2147483646 w 103"/>
                <a:gd name="T51" fmla="*/ 2147483646 h 144"/>
                <a:gd name="T52" fmla="*/ 2147483646 w 103"/>
                <a:gd name="T53" fmla="*/ 2147483646 h 144"/>
                <a:gd name="T54" fmla="*/ 2147483646 w 103"/>
                <a:gd name="T55" fmla="*/ 2147483646 h 144"/>
                <a:gd name="T56" fmla="*/ 2147483646 w 103"/>
                <a:gd name="T57" fmla="*/ 2147483646 h 144"/>
                <a:gd name="T58" fmla="*/ 2147483646 w 103"/>
                <a:gd name="T59" fmla="*/ 2147483646 h 144"/>
                <a:gd name="T60" fmla="*/ 2147483646 w 103"/>
                <a:gd name="T61" fmla="*/ 2147483646 h 144"/>
                <a:gd name="T62" fmla="*/ 2147483646 w 103"/>
                <a:gd name="T63" fmla="*/ 2147483646 h 144"/>
                <a:gd name="T64" fmla="*/ 2147483646 w 103"/>
                <a:gd name="T65" fmla="*/ 2147483646 h 144"/>
                <a:gd name="T66" fmla="*/ 2147483646 w 103"/>
                <a:gd name="T67" fmla="*/ 2147483646 h 144"/>
                <a:gd name="T68" fmla="*/ 2147483646 w 103"/>
                <a:gd name="T69" fmla="*/ 2147483646 h 144"/>
                <a:gd name="T70" fmla="*/ 2147483646 w 103"/>
                <a:gd name="T71" fmla="*/ 2147483646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6 w 1112"/>
                <a:gd name="T1" fmla="*/ 0 h 1367"/>
                <a:gd name="T2" fmla="*/ 0 w 1112"/>
                <a:gd name="T3" fmla="*/ 0 h 1367"/>
                <a:gd name="T4" fmla="*/ 0 w 1112"/>
                <a:gd name="T5" fmla="*/ 2147483646 h 1367"/>
                <a:gd name="T6" fmla="*/ 2147483646 w 1112"/>
                <a:gd name="T7" fmla="*/ 2147483646 h 1367"/>
                <a:gd name="T8" fmla="*/ 2147483646 w 1112"/>
                <a:gd name="T9" fmla="*/ 2147483646 h 1367"/>
                <a:gd name="T10" fmla="*/ 2147483646 w 1112"/>
                <a:gd name="T11" fmla="*/ 0 h 1367"/>
                <a:gd name="T12" fmla="*/ 2147483646 w 1112"/>
                <a:gd name="T13" fmla="*/ 2147483646 h 1367"/>
                <a:gd name="T14" fmla="*/ 2147483646 w 1112"/>
                <a:gd name="T15" fmla="*/ 2147483646 h 1367"/>
                <a:gd name="T16" fmla="*/ 2147483646 w 1112"/>
                <a:gd name="T17" fmla="*/ 2147483646 h 1367"/>
                <a:gd name="T18" fmla="*/ 2147483646 w 1112"/>
                <a:gd name="T19" fmla="*/ 2147483646 h 1367"/>
                <a:gd name="T20" fmla="*/ 2147483646 w 1112"/>
                <a:gd name="T21" fmla="*/ 2147483646 h 1367"/>
                <a:gd name="T22" fmla="*/ 2147483646 w 1112"/>
                <a:gd name="T23" fmla="*/ 2147483646 h 1367"/>
                <a:gd name="T24" fmla="*/ 2147483646 w 1112"/>
                <a:gd name="T25" fmla="*/ 2147483646 h 1367"/>
                <a:gd name="T26" fmla="*/ 2147483646 w 1112"/>
                <a:gd name="T27" fmla="*/ 2147483646 h 1367"/>
                <a:gd name="T28" fmla="*/ 2147483646 w 1112"/>
                <a:gd name="T29" fmla="*/ 2147483646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32" name="Прямоугольник 23"/>
            <p:cNvSpPr/>
            <p:nvPr/>
          </p:nvSpPr>
          <p:spPr>
            <a:xfrm>
              <a:off x="4870572" y="3525434"/>
              <a:ext cx="268033" cy="269083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33" name="Группа 249"/>
          <p:cNvGrpSpPr>
            <a:grpSpLocks noChangeAspect="1"/>
          </p:cNvGrpSpPr>
          <p:nvPr/>
        </p:nvGrpSpPr>
        <p:grpSpPr bwMode="auto">
          <a:xfrm>
            <a:off x="90488" y="2728542"/>
            <a:ext cx="520561" cy="640800"/>
            <a:chOff x="4455493" y="3527848"/>
            <a:chExt cx="683112" cy="840095"/>
          </a:xfrm>
        </p:grpSpPr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4655980" y="3742930"/>
              <a:ext cx="64615" cy="6461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614313" y="3698847"/>
              <a:ext cx="147950" cy="206526"/>
            </a:xfrm>
            <a:custGeom>
              <a:avLst/>
              <a:gdLst>
                <a:gd name="T0" fmla="*/ 2147483646 w 103"/>
                <a:gd name="T1" fmla="*/ 2147483646 h 144"/>
                <a:gd name="T2" fmla="*/ 2147483646 w 103"/>
                <a:gd name="T3" fmla="*/ 2147483646 h 144"/>
                <a:gd name="T4" fmla="*/ 2147483646 w 103"/>
                <a:gd name="T5" fmla="*/ 2147483646 h 144"/>
                <a:gd name="T6" fmla="*/ 2147483646 w 103"/>
                <a:gd name="T7" fmla="*/ 2147483646 h 144"/>
                <a:gd name="T8" fmla="*/ 2147483646 w 103"/>
                <a:gd name="T9" fmla="*/ 2147483646 h 144"/>
                <a:gd name="T10" fmla="*/ 2147483646 w 103"/>
                <a:gd name="T11" fmla="*/ 2147483646 h 144"/>
                <a:gd name="T12" fmla="*/ 2147483646 w 103"/>
                <a:gd name="T13" fmla="*/ 2147483646 h 144"/>
                <a:gd name="T14" fmla="*/ 2147483646 w 103"/>
                <a:gd name="T15" fmla="*/ 2147483646 h 144"/>
                <a:gd name="T16" fmla="*/ 2147483646 w 103"/>
                <a:gd name="T17" fmla="*/ 0 h 144"/>
                <a:gd name="T18" fmla="*/ 2147483646 w 103"/>
                <a:gd name="T19" fmla="*/ 2147483646 h 144"/>
                <a:gd name="T20" fmla="*/ 2147483646 w 103"/>
                <a:gd name="T21" fmla="*/ 2147483646 h 144"/>
                <a:gd name="T22" fmla="*/ 2147483646 w 103"/>
                <a:gd name="T23" fmla="*/ 2147483646 h 144"/>
                <a:gd name="T24" fmla="*/ 2147483646 w 103"/>
                <a:gd name="T25" fmla="*/ 2147483646 h 144"/>
                <a:gd name="T26" fmla="*/ 2147483646 w 103"/>
                <a:gd name="T27" fmla="*/ 2147483646 h 144"/>
                <a:gd name="T28" fmla="*/ 0 w 103"/>
                <a:gd name="T29" fmla="*/ 2147483646 h 144"/>
                <a:gd name="T30" fmla="*/ 2147483646 w 103"/>
                <a:gd name="T31" fmla="*/ 2147483646 h 144"/>
                <a:gd name="T32" fmla="*/ 2147483646 w 103"/>
                <a:gd name="T33" fmla="*/ 2147483646 h 144"/>
                <a:gd name="T34" fmla="*/ 2147483646 w 103"/>
                <a:gd name="T35" fmla="*/ 2147483646 h 144"/>
                <a:gd name="T36" fmla="*/ 0 w 103"/>
                <a:gd name="T37" fmla="*/ 2147483646 h 144"/>
                <a:gd name="T38" fmla="*/ 2147483646 w 103"/>
                <a:gd name="T39" fmla="*/ 2147483646 h 144"/>
                <a:gd name="T40" fmla="*/ 2147483646 w 103"/>
                <a:gd name="T41" fmla="*/ 2147483646 h 144"/>
                <a:gd name="T42" fmla="*/ 2147483646 w 103"/>
                <a:gd name="T43" fmla="*/ 2147483646 h 144"/>
                <a:gd name="T44" fmla="*/ 2147483646 w 103"/>
                <a:gd name="T45" fmla="*/ 2147483646 h 144"/>
                <a:gd name="T46" fmla="*/ 2147483646 w 103"/>
                <a:gd name="T47" fmla="*/ 2147483646 h 144"/>
                <a:gd name="T48" fmla="*/ 2147483646 w 103"/>
                <a:gd name="T49" fmla="*/ 2147483646 h 144"/>
                <a:gd name="T50" fmla="*/ 2147483646 w 103"/>
                <a:gd name="T51" fmla="*/ 2147483646 h 144"/>
                <a:gd name="T52" fmla="*/ 2147483646 w 103"/>
                <a:gd name="T53" fmla="*/ 2147483646 h 144"/>
                <a:gd name="T54" fmla="*/ 2147483646 w 103"/>
                <a:gd name="T55" fmla="*/ 2147483646 h 144"/>
                <a:gd name="T56" fmla="*/ 2147483646 w 103"/>
                <a:gd name="T57" fmla="*/ 2147483646 h 144"/>
                <a:gd name="T58" fmla="*/ 2147483646 w 103"/>
                <a:gd name="T59" fmla="*/ 2147483646 h 144"/>
                <a:gd name="T60" fmla="*/ 2147483646 w 103"/>
                <a:gd name="T61" fmla="*/ 2147483646 h 144"/>
                <a:gd name="T62" fmla="*/ 2147483646 w 103"/>
                <a:gd name="T63" fmla="*/ 2147483646 h 144"/>
                <a:gd name="T64" fmla="*/ 2147483646 w 103"/>
                <a:gd name="T65" fmla="*/ 2147483646 h 144"/>
                <a:gd name="T66" fmla="*/ 2147483646 w 103"/>
                <a:gd name="T67" fmla="*/ 2147483646 h 144"/>
                <a:gd name="T68" fmla="*/ 2147483646 w 103"/>
                <a:gd name="T69" fmla="*/ 2147483646 h 144"/>
                <a:gd name="T70" fmla="*/ 2147483646 w 103"/>
                <a:gd name="T71" fmla="*/ 2147483646 h 1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3"/>
                <a:gd name="T109" fmla="*/ 0 h 144"/>
                <a:gd name="T110" fmla="*/ 103 w 103"/>
                <a:gd name="T111" fmla="*/ 144 h 1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3" h="144">
                  <a:moveTo>
                    <a:pt x="96" y="54"/>
                  </a:moveTo>
                  <a:cubicBezTo>
                    <a:pt x="96" y="51"/>
                    <a:pt x="96" y="48"/>
                    <a:pt x="96" y="4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0" y="30"/>
                    <a:pt x="86" y="25"/>
                    <a:pt x="82" y="2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68" y="12"/>
                    <a:pt x="63" y="10"/>
                    <a:pt x="57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0" y="10"/>
                    <a:pt x="35" y="12"/>
                    <a:pt x="30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7" y="25"/>
                    <a:pt x="13" y="30"/>
                    <a:pt x="11" y="3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6" y="51"/>
                    <a:pt x="6" y="54"/>
                  </a:cubicBezTo>
                  <a:cubicBezTo>
                    <a:pt x="6" y="57"/>
                    <a:pt x="7" y="60"/>
                    <a:pt x="7" y="6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78"/>
                    <a:pt x="17" y="83"/>
                    <a:pt x="21" y="87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6" y="83"/>
                    <a:pt x="90" y="78"/>
                    <a:pt x="92" y="73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0"/>
                    <a:pt x="96" y="57"/>
                    <a:pt x="96" y="54"/>
                  </a:cubicBezTo>
                  <a:close/>
                  <a:moveTo>
                    <a:pt x="51" y="85"/>
                  </a:moveTo>
                  <a:cubicBezTo>
                    <a:pt x="34" y="85"/>
                    <a:pt x="20" y="71"/>
                    <a:pt x="20" y="54"/>
                  </a:cubicBezTo>
                  <a:cubicBezTo>
                    <a:pt x="20" y="37"/>
                    <a:pt x="34" y="22"/>
                    <a:pt x="51" y="22"/>
                  </a:cubicBezTo>
                  <a:cubicBezTo>
                    <a:pt x="69" y="22"/>
                    <a:pt x="83" y="37"/>
                    <a:pt x="83" y="54"/>
                  </a:cubicBezTo>
                  <a:cubicBezTo>
                    <a:pt x="83" y="71"/>
                    <a:pt x="69" y="85"/>
                    <a:pt x="51" y="8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4455493" y="3542443"/>
              <a:ext cx="671511" cy="825500"/>
            </a:xfrm>
            <a:custGeom>
              <a:avLst/>
              <a:gdLst>
                <a:gd name="T0" fmla="*/ 2147483646 w 1112"/>
                <a:gd name="T1" fmla="*/ 0 h 1367"/>
                <a:gd name="T2" fmla="*/ 0 w 1112"/>
                <a:gd name="T3" fmla="*/ 0 h 1367"/>
                <a:gd name="T4" fmla="*/ 0 w 1112"/>
                <a:gd name="T5" fmla="*/ 2147483646 h 1367"/>
                <a:gd name="T6" fmla="*/ 2147483646 w 1112"/>
                <a:gd name="T7" fmla="*/ 2147483646 h 1367"/>
                <a:gd name="T8" fmla="*/ 2147483646 w 1112"/>
                <a:gd name="T9" fmla="*/ 2147483646 h 1367"/>
                <a:gd name="T10" fmla="*/ 2147483646 w 1112"/>
                <a:gd name="T11" fmla="*/ 0 h 1367"/>
                <a:gd name="T12" fmla="*/ 2147483646 w 1112"/>
                <a:gd name="T13" fmla="*/ 2147483646 h 1367"/>
                <a:gd name="T14" fmla="*/ 2147483646 w 1112"/>
                <a:gd name="T15" fmla="*/ 2147483646 h 1367"/>
                <a:gd name="T16" fmla="*/ 2147483646 w 1112"/>
                <a:gd name="T17" fmla="*/ 2147483646 h 1367"/>
                <a:gd name="T18" fmla="*/ 2147483646 w 1112"/>
                <a:gd name="T19" fmla="*/ 2147483646 h 1367"/>
                <a:gd name="T20" fmla="*/ 2147483646 w 1112"/>
                <a:gd name="T21" fmla="*/ 2147483646 h 1367"/>
                <a:gd name="T22" fmla="*/ 2147483646 w 1112"/>
                <a:gd name="T23" fmla="*/ 2147483646 h 1367"/>
                <a:gd name="T24" fmla="*/ 2147483646 w 1112"/>
                <a:gd name="T25" fmla="*/ 2147483646 h 1367"/>
                <a:gd name="T26" fmla="*/ 2147483646 w 1112"/>
                <a:gd name="T27" fmla="*/ 2147483646 h 1367"/>
                <a:gd name="T28" fmla="*/ 2147483646 w 1112"/>
                <a:gd name="T29" fmla="*/ 2147483646 h 13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2"/>
                <a:gd name="T46" fmla="*/ 0 h 1367"/>
                <a:gd name="T47" fmla="*/ 1112 w 1112"/>
                <a:gd name="T48" fmla="*/ 1367 h 13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2" h="1367">
                  <a:moveTo>
                    <a:pt x="719" y="0"/>
                  </a:moveTo>
                  <a:lnTo>
                    <a:pt x="0" y="0"/>
                  </a:lnTo>
                  <a:lnTo>
                    <a:pt x="0" y="1367"/>
                  </a:lnTo>
                  <a:lnTo>
                    <a:pt x="1112" y="1367"/>
                  </a:lnTo>
                  <a:lnTo>
                    <a:pt x="1112" y="392"/>
                  </a:lnTo>
                  <a:lnTo>
                    <a:pt x="719" y="0"/>
                  </a:lnTo>
                  <a:close/>
                  <a:moveTo>
                    <a:pt x="940" y="1196"/>
                  </a:moveTo>
                  <a:lnTo>
                    <a:pt x="171" y="1196"/>
                  </a:lnTo>
                  <a:lnTo>
                    <a:pt x="171" y="171"/>
                  </a:lnTo>
                  <a:lnTo>
                    <a:pt x="648" y="171"/>
                  </a:lnTo>
                  <a:lnTo>
                    <a:pt x="684" y="207"/>
                  </a:lnTo>
                  <a:lnTo>
                    <a:pt x="684" y="427"/>
                  </a:lnTo>
                  <a:lnTo>
                    <a:pt x="905" y="427"/>
                  </a:lnTo>
                  <a:lnTo>
                    <a:pt x="940" y="463"/>
                  </a:lnTo>
                  <a:lnTo>
                    <a:pt x="940" y="11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610086" y="3955495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4610086" y="4110087"/>
              <a:ext cx="361722" cy="513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ru-RU" altLang="ru-RU" sz="1800">
                <a:latin typeface="Arial" charset="0"/>
              </a:endParaRPr>
            </a:p>
          </p:txBody>
        </p:sp>
        <p:sp>
          <p:nvSpPr>
            <p:cNvPr id="39" name="Прямоугольник 23"/>
            <p:cNvSpPr/>
            <p:nvPr/>
          </p:nvSpPr>
          <p:spPr>
            <a:xfrm>
              <a:off x="4869443" y="3527848"/>
              <a:ext cx="269162" cy="270759"/>
            </a:xfrm>
            <a:custGeom>
              <a:avLst/>
              <a:gdLst>
                <a:gd name="connsiteX0" fmla="*/ 0 w 331735"/>
                <a:gd name="connsiteY0" fmla="*/ 0 h 331735"/>
                <a:gd name="connsiteX1" fmla="*/ 331735 w 331735"/>
                <a:gd name="connsiteY1" fmla="*/ 0 h 331735"/>
                <a:gd name="connsiteX2" fmla="*/ 331735 w 331735"/>
                <a:gd name="connsiteY2" fmla="*/ 331735 h 331735"/>
                <a:gd name="connsiteX3" fmla="*/ 0 w 331735"/>
                <a:gd name="connsiteY3" fmla="*/ 331735 h 331735"/>
                <a:gd name="connsiteX4" fmla="*/ 0 w 331735"/>
                <a:gd name="connsiteY4" fmla="*/ 0 h 331735"/>
                <a:gd name="connsiteX0" fmla="*/ 0 w 331735"/>
                <a:gd name="connsiteY0" fmla="*/ 0 h 331735"/>
                <a:gd name="connsiteX1" fmla="*/ 331735 w 331735"/>
                <a:gd name="connsiteY1" fmla="*/ 331735 h 331735"/>
                <a:gd name="connsiteX2" fmla="*/ 0 w 331735"/>
                <a:gd name="connsiteY2" fmla="*/ 331735 h 331735"/>
                <a:gd name="connsiteX3" fmla="*/ 0 w 331735"/>
                <a:gd name="connsiteY3" fmla="*/ 0 h 33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735" h="331735">
                  <a:moveTo>
                    <a:pt x="0" y="0"/>
                  </a:moveTo>
                  <a:lnTo>
                    <a:pt x="331735" y="331735"/>
                  </a:lnTo>
                  <a:lnTo>
                    <a:pt x="0" y="331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-83027" y="2343478"/>
            <a:ext cx="9985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100" b="1" dirty="0">
                <a:latin typeface="Arial" charset="0"/>
              </a:rPr>
              <a:t>Извещение</a:t>
            </a:r>
            <a:endParaRPr kumimoji="0" lang="ru-RU" altLang="ru-RU" sz="1200" b="1" dirty="0">
              <a:latin typeface="Arial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158856" y="2289174"/>
            <a:ext cx="1214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200" b="1" dirty="0" smtClean="0">
                <a:latin typeface="Arial" charset="0"/>
              </a:rPr>
              <a:t>Договор</a:t>
            </a:r>
            <a:endParaRPr kumimoji="0" lang="ru-RU" altLang="ru-RU" sz="1200" b="1" dirty="0">
              <a:latin typeface="Arial" charset="0"/>
            </a:endParaRPr>
          </a:p>
        </p:txBody>
      </p:sp>
      <p:sp>
        <p:nvSpPr>
          <p:cNvPr id="42" name="Пятиугольник 41"/>
          <p:cNvSpPr>
            <a:spLocks noChangeAspect="1"/>
          </p:cNvSpPr>
          <p:nvPr/>
        </p:nvSpPr>
        <p:spPr>
          <a:xfrm>
            <a:off x="829441" y="1501811"/>
            <a:ext cx="1121803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rgbClr val="91A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5" name="Freeform 22"/>
          <p:cNvSpPr>
            <a:spLocks noEditPoints="1"/>
          </p:cNvSpPr>
          <p:nvPr/>
        </p:nvSpPr>
        <p:spPr bwMode="auto">
          <a:xfrm rot="7686784">
            <a:off x="648474" y="2971343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Пятиугольник 22"/>
          <p:cNvSpPr>
            <a:spLocks noChangeArrowheads="1"/>
          </p:cNvSpPr>
          <p:nvPr/>
        </p:nvSpPr>
        <p:spPr bwMode="auto">
          <a:xfrm>
            <a:off x="897698" y="1734885"/>
            <a:ext cx="955675" cy="48101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ятиугольник 22"/>
          <p:cNvSpPr>
            <a:spLocks noChangeArrowheads="1"/>
          </p:cNvSpPr>
          <p:nvPr/>
        </p:nvSpPr>
        <p:spPr bwMode="auto">
          <a:xfrm>
            <a:off x="902461" y="2427035"/>
            <a:ext cx="954087" cy="12001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874393" y="2521198"/>
            <a:ext cx="107581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Квалификация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Сведения </a:t>
            </a:r>
            <a:br>
              <a:rPr kumimoji="0" lang="ru-RU" altLang="ru-RU" sz="800" dirty="0">
                <a:latin typeface="Arial" charset="0"/>
              </a:rPr>
            </a:br>
            <a:r>
              <a:rPr kumimoji="0" lang="ru-RU" altLang="ru-RU" sz="800" dirty="0">
                <a:latin typeface="Arial" charset="0"/>
              </a:rPr>
              <a:t>об участнике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842001" y="1734885"/>
            <a:ext cx="111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Предложения по качеству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840548" y="1979360"/>
            <a:ext cx="1084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500" b="1">
                <a:solidFill>
                  <a:srgbClr val="FF0000"/>
                </a:solidFill>
                <a:latin typeface="Arial" charset="0"/>
              </a:rPr>
              <a:t>(</a:t>
            </a:r>
            <a:r>
              <a:rPr kumimoji="0" lang="ru-RU" altLang="ru-RU" sz="500">
                <a:solidFill>
                  <a:srgbClr val="FF0000"/>
                </a:solidFill>
                <a:latin typeface="Arial" charset="0"/>
              </a:rPr>
              <a:t>не содержит сведений </a:t>
            </a:r>
            <a:br>
              <a:rPr kumimoji="0" lang="ru-RU" altLang="ru-RU" sz="500">
                <a:solidFill>
                  <a:srgbClr val="FF0000"/>
                </a:solidFill>
                <a:latin typeface="Arial" charset="0"/>
              </a:rPr>
            </a:br>
            <a:r>
              <a:rPr kumimoji="0" lang="ru-RU" altLang="ru-RU" sz="500">
                <a:solidFill>
                  <a:srgbClr val="FF0000"/>
                </a:solidFill>
                <a:latin typeface="Arial" charset="0"/>
              </a:rPr>
              <a:t>об участнике закупки)</a:t>
            </a:r>
          </a:p>
        </p:txBody>
      </p:sp>
      <p:sp>
        <p:nvSpPr>
          <p:cNvPr id="56" name="Пятиугольник 55"/>
          <p:cNvSpPr>
            <a:spLocks noChangeAspect="1"/>
          </p:cNvSpPr>
          <p:nvPr/>
        </p:nvSpPr>
        <p:spPr>
          <a:xfrm>
            <a:off x="2155594" y="1501811"/>
            <a:ext cx="1086040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" name="Пятиугольник 56"/>
          <p:cNvSpPr>
            <a:spLocks noChangeAspect="1"/>
          </p:cNvSpPr>
          <p:nvPr/>
        </p:nvSpPr>
        <p:spPr>
          <a:xfrm>
            <a:off x="3452427" y="1516872"/>
            <a:ext cx="1064909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8" name="Пятиугольник 57"/>
          <p:cNvSpPr>
            <a:spLocks noChangeAspect="1"/>
          </p:cNvSpPr>
          <p:nvPr/>
        </p:nvSpPr>
        <p:spPr>
          <a:xfrm>
            <a:off x="4715243" y="1501812"/>
            <a:ext cx="1054634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Пятиугольник 58"/>
          <p:cNvSpPr>
            <a:spLocks noChangeAspect="1"/>
          </p:cNvSpPr>
          <p:nvPr/>
        </p:nvSpPr>
        <p:spPr>
          <a:xfrm>
            <a:off x="7300378" y="1501812"/>
            <a:ext cx="1044984" cy="327600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Freeform 22"/>
          <p:cNvSpPr>
            <a:spLocks noEditPoints="1"/>
          </p:cNvSpPr>
          <p:nvPr/>
        </p:nvSpPr>
        <p:spPr bwMode="auto">
          <a:xfrm rot="7686784">
            <a:off x="1986031" y="2971344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" name="Freeform 22"/>
          <p:cNvSpPr>
            <a:spLocks noEditPoints="1"/>
          </p:cNvSpPr>
          <p:nvPr/>
        </p:nvSpPr>
        <p:spPr bwMode="auto">
          <a:xfrm rot="7686784">
            <a:off x="3277455" y="2971344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Freeform 22"/>
          <p:cNvSpPr>
            <a:spLocks noEditPoints="1"/>
          </p:cNvSpPr>
          <p:nvPr/>
        </p:nvSpPr>
        <p:spPr bwMode="auto">
          <a:xfrm rot="7686784">
            <a:off x="4542322" y="2971344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" name="Freeform 22"/>
          <p:cNvSpPr>
            <a:spLocks noEditPoints="1"/>
          </p:cNvSpPr>
          <p:nvPr/>
        </p:nvSpPr>
        <p:spPr bwMode="auto">
          <a:xfrm rot="7686784">
            <a:off x="5823191" y="2971762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2109194" y="2042566"/>
            <a:ext cx="1196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 smtClean="0">
                <a:latin typeface="Arial" charset="0"/>
              </a:rPr>
              <a:t>Анонимная </a:t>
            </a:r>
            <a:r>
              <a:rPr kumimoji="0" lang="ru-RU" altLang="ru-RU" sz="800" dirty="0">
                <a:latin typeface="Arial" charset="0"/>
              </a:rPr>
              <a:t>оценка предложений участников закупки</a:t>
            </a:r>
            <a:br>
              <a:rPr kumimoji="0" lang="ru-RU" altLang="ru-RU" sz="800" dirty="0">
                <a:latin typeface="Arial" charset="0"/>
              </a:rPr>
            </a:br>
            <a:r>
              <a:rPr kumimoji="0" lang="ru-RU" altLang="ru-RU" sz="800" dirty="0">
                <a:latin typeface="Arial" charset="0"/>
              </a:rPr>
              <a:t>по качеству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2095262" y="2940841"/>
            <a:ext cx="1208087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 smtClean="0">
                <a:latin typeface="Arial" charset="0"/>
              </a:rPr>
              <a:t>Участники закупки, подавшие заявки на участие подают окончательное предложение</a:t>
            </a:r>
            <a:endParaRPr kumimoji="0" lang="en-US" altLang="ru-RU" sz="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 smtClean="0">
                <a:latin typeface="Arial" charset="0"/>
              </a:rPr>
              <a:t>Может быть подано новое ценовое предложение</a:t>
            </a:r>
            <a:endParaRPr kumimoji="0" lang="ru-RU" alt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3" name="Пятиугольник 22"/>
          <p:cNvSpPr>
            <a:spLocks noChangeArrowheads="1"/>
          </p:cNvSpPr>
          <p:nvPr/>
        </p:nvSpPr>
        <p:spPr bwMode="auto">
          <a:xfrm>
            <a:off x="7350136" y="1561962"/>
            <a:ext cx="881744" cy="63231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7196278" y="1568166"/>
            <a:ext cx="1119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kumimoji="0" lang="ru-RU" altLang="ru-RU" sz="800" dirty="0" smtClean="0">
                <a:latin typeface="Arial" charset="0"/>
              </a:rPr>
              <a:t>Итоговый 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протокол</a:t>
            </a:r>
            <a:r>
              <a:rPr kumimoji="0" lang="ru-RU" altLang="ru-RU" sz="800" dirty="0">
                <a:latin typeface="Arial" charset="0"/>
              </a:rPr>
              <a:t/>
            </a:r>
            <a:br>
              <a:rPr kumimoji="0" lang="ru-RU" altLang="ru-RU" sz="800" dirty="0">
                <a:latin typeface="Arial" charset="0"/>
              </a:rPr>
            </a:br>
            <a:r>
              <a:rPr kumimoji="0" lang="ru-RU" altLang="ru-RU" sz="800" dirty="0">
                <a:latin typeface="Arial" charset="0"/>
              </a:rPr>
              <a:t>(формируется автоматически)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7299534" y="2289174"/>
            <a:ext cx="1021691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>
                <a:solidFill>
                  <a:srgbClr val="FF0000"/>
                </a:solidFill>
                <a:latin typeface="Arial" charset="0"/>
              </a:rPr>
              <a:t>Раскрытие ценовых предложений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>
                <a:latin typeface="Arial" charset="0"/>
              </a:rPr>
              <a:t>Расчет итогового рейтинга</a:t>
            </a:r>
            <a:br>
              <a:rPr kumimoji="0" lang="ru-RU" altLang="ru-RU" sz="800" dirty="0">
                <a:latin typeface="Arial" charset="0"/>
              </a:rPr>
            </a:br>
            <a:r>
              <a:rPr kumimoji="0" lang="ru-RU" altLang="ru-RU" sz="800" dirty="0">
                <a:latin typeface="Arial" charset="0"/>
              </a:rPr>
              <a:t>каждого участника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3460570" y="2055861"/>
            <a:ext cx="10788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 smtClean="0">
                <a:latin typeface="Arial" charset="0"/>
              </a:rPr>
              <a:t>Анонимная 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оценка окончательных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предложений участников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закупки</a:t>
            </a:r>
            <a:r>
              <a:rPr kumimoji="0" lang="ru-RU" altLang="ru-RU" sz="800" dirty="0">
                <a:latin typeface="Arial" charset="0"/>
              </a:rPr>
              <a:t/>
            </a:r>
            <a:br>
              <a:rPr kumimoji="0" lang="ru-RU" altLang="ru-RU" sz="800" dirty="0">
                <a:latin typeface="Arial" charset="0"/>
              </a:rPr>
            </a:br>
            <a:r>
              <a:rPr kumimoji="0" lang="ru-RU" altLang="ru-RU" sz="800" dirty="0">
                <a:latin typeface="Arial" charset="0"/>
              </a:rPr>
              <a:t>по </a:t>
            </a:r>
            <a:r>
              <a:rPr kumimoji="0" lang="ru-RU" altLang="ru-RU" sz="800" dirty="0" smtClean="0">
                <a:latin typeface="Arial" charset="0"/>
              </a:rPr>
              <a:t>качеству</a:t>
            </a:r>
            <a:endParaRPr kumimoji="0" lang="ru-RU" altLang="ru-RU" sz="800" dirty="0">
              <a:latin typeface="Arial" charset="0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4690591" y="2073022"/>
            <a:ext cx="122349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>
                <a:latin typeface="Arial" charset="0"/>
              </a:rPr>
              <a:t>Оценка по квалификации </a:t>
            </a:r>
            <a:r>
              <a:rPr kumimoji="0" lang="ru-RU" altLang="ru-RU" sz="600" dirty="0">
                <a:solidFill>
                  <a:srgbClr val="FF0000"/>
                </a:solidFill>
                <a:latin typeface="Arial" charset="0"/>
              </a:rPr>
              <a:t>(содержит сведения</a:t>
            </a:r>
            <a:br>
              <a:rPr kumimoji="0" lang="ru-RU" altLang="ru-RU" sz="600" dirty="0">
                <a:solidFill>
                  <a:srgbClr val="FF0000"/>
                </a:solidFill>
                <a:latin typeface="Arial" charset="0"/>
              </a:rPr>
            </a:br>
            <a:r>
              <a:rPr kumimoji="0" lang="ru-RU" altLang="ru-RU" sz="600" dirty="0">
                <a:solidFill>
                  <a:srgbClr val="FF0000"/>
                </a:solidFill>
                <a:latin typeface="Arial" charset="0"/>
              </a:rPr>
              <a:t>об участнике закупки)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kumimoji="0" lang="ru-RU" altLang="ru-RU" sz="800" dirty="0">
              <a:latin typeface="Arial" charset="0"/>
            </a:endParaRPr>
          </a:p>
        </p:txBody>
      </p:sp>
      <p:sp>
        <p:nvSpPr>
          <p:cNvPr id="84" name="Пятиугольник 22"/>
          <p:cNvSpPr>
            <a:spLocks noChangeArrowheads="1"/>
          </p:cNvSpPr>
          <p:nvPr/>
        </p:nvSpPr>
        <p:spPr bwMode="auto">
          <a:xfrm>
            <a:off x="902461" y="3827210"/>
            <a:ext cx="954087" cy="749300"/>
          </a:xfrm>
          <a:prstGeom prst="homePlate">
            <a:avLst>
              <a:gd name="adj" fmla="val 0"/>
            </a:avLst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11"/>
          <p:cNvSpPr txBox="1">
            <a:spLocks noChangeArrowheads="1"/>
          </p:cNvSpPr>
          <p:nvPr/>
        </p:nvSpPr>
        <p:spPr bwMode="auto">
          <a:xfrm>
            <a:off x="861186" y="3871660"/>
            <a:ext cx="1041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800" dirty="0" smtClean="0">
                <a:latin typeface="Arial" charset="0"/>
              </a:rPr>
              <a:t>Предложение 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о цене договора и расходах </a:t>
            </a:r>
            <a:br>
              <a:rPr kumimoji="0" lang="ru-RU" altLang="ru-RU" sz="800" dirty="0" smtClean="0">
                <a:latin typeface="Arial" charset="0"/>
              </a:rPr>
            </a:br>
            <a:r>
              <a:rPr kumimoji="0" lang="ru-RU" altLang="ru-RU" sz="800" dirty="0" smtClean="0">
                <a:latin typeface="Arial" charset="0"/>
              </a:rPr>
              <a:t>на эксплуатацию</a:t>
            </a:r>
            <a:endParaRPr kumimoji="0" lang="ru-RU" altLang="ru-RU" sz="800" dirty="0">
              <a:latin typeface="Arial" charset="0"/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559561" y="5858904"/>
            <a:ext cx="113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b="1" dirty="0">
                <a:latin typeface="Arial" charset="0"/>
              </a:rPr>
              <a:t>Обжалование </a:t>
            </a:r>
            <a:r>
              <a:rPr kumimoji="0" lang="en-US" altLang="ru-RU" sz="1000" b="1" dirty="0">
                <a:latin typeface="Arial" charset="0"/>
              </a:rPr>
              <a:t/>
            </a:r>
            <a:br>
              <a:rPr kumimoji="0" lang="en-US" altLang="ru-RU" sz="1000" b="1" dirty="0">
                <a:latin typeface="Arial" charset="0"/>
              </a:rPr>
            </a:br>
            <a:r>
              <a:rPr kumimoji="0" lang="ru-RU" altLang="ru-RU" sz="1000" b="1" dirty="0">
                <a:latin typeface="Arial" charset="0"/>
              </a:rPr>
              <a:t>в ФАС</a:t>
            </a:r>
          </a:p>
        </p:txBody>
      </p: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346348" y="5735638"/>
            <a:ext cx="33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b="1" dirty="0">
                <a:solidFill>
                  <a:srgbClr val="FF0000"/>
                </a:solidFill>
                <a:latin typeface="Arial" charset="0"/>
              </a:rPr>
              <a:t>!</a:t>
            </a:r>
            <a:endParaRPr kumimoji="0" lang="ru-RU" altLang="ru-RU" sz="36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КОНКУРС, ВКЛЮЧАЮЩИЙ ЭТАПЫ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1035810" y="1499936"/>
            <a:ext cx="693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b="1" dirty="0">
                <a:latin typeface="Arial" charset="0"/>
              </a:rPr>
              <a:t>1 часть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1002473" y="2185735"/>
            <a:ext cx="693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b="1" dirty="0">
                <a:latin typeface="Arial" charset="0"/>
              </a:rPr>
              <a:t>2 часть</a:t>
            </a:r>
          </a:p>
        </p:txBody>
      </p:sp>
      <p:sp>
        <p:nvSpPr>
          <p:cNvPr id="100" name="Freeform 22"/>
          <p:cNvSpPr>
            <a:spLocks noEditPoints="1"/>
          </p:cNvSpPr>
          <p:nvPr/>
        </p:nvSpPr>
        <p:spPr bwMode="auto">
          <a:xfrm rot="7686784">
            <a:off x="8391871" y="2947733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" name="Пятиугольник 22"/>
          <p:cNvSpPr>
            <a:spLocks noChangeArrowheads="1"/>
          </p:cNvSpPr>
          <p:nvPr/>
        </p:nvSpPr>
        <p:spPr bwMode="auto">
          <a:xfrm>
            <a:off x="4808719" y="1582635"/>
            <a:ext cx="867682" cy="27094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4797960" y="1594705"/>
            <a:ext cx="104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Протокол </a:t>
            </a:r>
            <a:endParaRPr kumimoji="0" lang="ru-RU" alt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" name="Пятиугольник 22"/>
          <p:cNvSpPr>
            <a:spLocks noChangeArrowheads="1"/>
          </p:cNvSpPr>
          <p:nvPr/>
        </p:nvSpPr>
        <p:spPr bwMode="auto">
          <a:xfrm>
            <a:off x="3566350" y="1582635"/>
            <a:ext cx="867682" cy="27094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3534535" y="1594705"/>
            <a:ext cx="104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Протокол </a:t>
            </a:r>
            <a:endParaRPr kumimoji="0" lang="ru-RU" alt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5" name="Пятиугольник 22"/>
          <p:cNvSpPr>
            <a:spLocks noChangeArrowheads="1"/>
          </p:cNvSpPr>
          <p:nvPr/>
        </p:nvSpPr>
        <p:spPr bwMode="auto">
          <a:xfrm>
            <a:off x="2264773" y="1582635"/>
            <a:ext cx="867682" cy="27094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/>
        </p:nvSpPr>
        <p:spPr bwMode="auto">
          <a:xfrm>
            <a:off x="2254011" y="1594705"/>
            <a:ext cx="1049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Протокол </a:t>
            </a:r>
            <a:endParaRPr kumimoji="0" lang="ru-RU" alt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850087" y="909499"/>
            <a:ext cx="92259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latin typeface="+mn-lt"/>
              </a:rPr>
              <a:t>Подача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latin typeface="+mn-lt"/>
              </a:rPr>
              <a:t> заявок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936124" y="897972"/>
            <a:ext cx="1426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latin typeface="+mn-lt"/>
              </a:rPr>
              <a:t>Уточнение характеристик</a:t>
            </a:r>
            <a:endParaRPr kumimoji="0" lang="ru-RU" altLang="ru-RU" sz="1400" b="1" dirty="0">
              <a:latin typeface="+mn-lt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204277" y="909648"/>
            <a:ext cx="1486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latin typeface="+mn-lt"/>
              </a:rPr>
              <a:t>Рассмотрение уточненных заявок</a:t>
            </a:r>
            <a:endParaRPr kumimoji="0" lang="ru-RU" altLang="ru-RU" sz="1400" b="1" dirty="0">
              <a:latin typeface="+mn-lt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4649788" y="910293"/>
            <a:ext cx="14449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latin typeface="+mn-lt"/>
              </a:rPr>
              <a:t>Рассмотрение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latin typeface="+mn-lt"/>
              </a:rPr>
              <a:t>2 части заявки</a:t>
            </a:r>
            <a:endParaRPr kumimoji="0" lang="ru-RU" altLang="ru-RU" sz="1400" b="1" dirty="0">
              <a:latin typeface="+mn-lt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7072050" y="817315"/>
            <a:ext cx="1543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>
                <a:latin typeface="+mn-lt"/>
              </a:rPr>
              <a:t>Подготовка </a:t>
            </a:r>
            <a:br>
              <a:rPr kumimoji="0" lang="ru-RU" altLang="ru-RU" sz="1200" b="1" dirty="0">
                <a:latin typeface="+mn-lt"/>
              </a:rPr>
            </a:br>
            <a:r>
              <a:rPr kumimoji="0" lang="ru-RU" altLang="ru-RU" sz="1200" b="1" dirty="0">
                <a:latin typeface="+mn-lt"/>
              </a:rPr>
              <a:t>и публикация </a:t>
            </a:r>
            <a:endParaRPr kumimoji="0" lang="ru-RU" altLang="ru-RU" sz="1200" b="1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latin typeface="+mn-lt"/>
              </a:rPr>
              <a:t>итогов</a:t>
            </a:r>
            <a:endParaRPr kumimoji="0" lang="ru-RU" altLang="ru-RU" sz="1400" b="1" dirty="0">
              <a:latin typeface="+mn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/>
        </p:nvSpPr>
        <p:spPr bwMode="auto">
          <a:xfrm>
            <a:off x="5865285" y="1001981"/>
            <a:ext cx="15465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 b="1" dirty="0" smtClean="0">
                <a:latin typeface="+mn-lt"/>
              </a:rPr>
              <a:t>«Переторжка»</a:t>
            </a:r>
            <a:endParaRPr kumimoji="0" lang="ru-RU" altLang="ru-RU" sz="1400" b="1" dirty="0">
              <a:latin typeface="+mn-lt"/>
            </a:endParaRPr>
          </a:p>
        </p:txBody>
      </p:sp>
      <p:sp>
        <p:nvSpPr>
          <p:cNvPr id="108" name="Text Box 11"/>
          <p:cNvSpPr txBox="1">
            <a:spLocks noChangeArrowheads="1"/>
          </p:cNvSpPr>
          <p:nvPr/>
        </p:nvSpPr>
        <p:spPr bwMode="auto">
          <a:xfrm>
            <a:off x="5929311" y="2185735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ru-RU" altLang="ru-RU" sz="800" dirty="0">
                <a:latin typeface="Arial" charset="0"/>
              </a:rPr>
              <a:t>Возможность улучшить свое ценовое предложение</a:t>
            </a:r>
          </a:p>
        </p:txBody>
      </p:sp>
      <p:sp>
        <p:nvSpPr>
          <p:cNvPr id="109" name="Пятиугольник 22"/>
          <p:cNvSpPr>
            <a:spLocks noChangeArrowheads="1"/>
          </p:cNvSpPr>
          <p:nvPr/>
        </p:nvSpPr>
        <p:spPr bwMode="auto">
          <a:xfrm>
            <a:off x="6073395" y="1558823"/>
            <a:ext cx="908809" cy="54356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 Box 11"/>
          <p:cNvSpPr txBox="1">
            <a:spLocks noChangeArrowheads="1"/>
          </p:cNvSpPr>
          <p:nvPr/>
        </p:nvSpPr>
        <p:spPr bwMode="auto">
          <a:xfrm>
            <a:off x="5998163" y="1594705"/>
            <a:ext cx="119811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kumimoji="0" lang="ru-RU" altLang="ru-RU" sz="800" dirty="0">
                <a:latin typeface="Arial" charset="0"/>
              </a:rPr>
              <a:t>Окончательная цена</a:t>
            </a:r>
            <a:endParaRPr kumimoji="0" lang="ru-RU" alt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6" name="Freeform 22"/>
          <p:cNvSpPr>
            <a:spLocks noEditPoints="1"/>
          </p:cNvSpPr>
          <p:nvPr/>
        </p:nvSpPr>
        <p:spPr bwMode="auto">
          <a:xfrm rot="7686784">
            <a:off x="7124563" y="2971762"/>
            <a:ext cx="139151" cy="158752"/>
          </a:xfrm>
          <a:custGeom>
            <a:avLst/>
            <a:gdLst>
              <a:gd name="T0" fmla="*/ 2147483646 w 220"/>
              <a:gd name="T1" fmla="*/ 2147483646 h 226"/>
              <a:gd name="T2" fmla="*/ 2147483646 w 220"/>
              <a:gd name="T3" fmla="*/ 2147483646 h 226"/>
              <a:gd name="T4" fmla="*/ 2147483646 w 220"/>
              <a:gd name="T5" fmla="*/ 2147483646 h 226"/>
              <a:gd name="T6" fmla="*/ 2147483646 w 220"/>
              <a:gd name="T7" fmla="*/ 2147483646 h 226"/>
              <a:gd name="T8" fmla="*/ 2147483646 w 220"/>
              <a:gd name="T9" fmla="*/ 2147483646 h 226"/>
              <a:gd name="T10" fmla="*/ 2147483646 w 220"/>
              <a:gd name="T11" fmla="*/ 2147483646 h 226"/>
              <a:gd name="T12" fmla="*/ 2147483646 w 220"/>
              <a:gd name="T13" fmla="*/ 2147483646 h 226"/>
              <a:gd name="T14" fmla="*/ 2147483646 w 220"/>
              <a:gd name="T15" fmla="*/ 2147483646 h 226"/>
              <a:gd name="T16" fmla="*/ 2147483646 w 220"/>
              <a:gd name="T17" fmla="*/ 2147483646 h 226"/>
              <a:gd name="T18" fmla="*/ 2147483646 w 220"/>
              <a:gd name="T19" fmla="*/ 2147483646 h 226"/>
              <a:gd name="T20" fmla="*/ 2147483646 w 220"/>
              <a:gd name="T21" fmla="*/ 2147483646 h 226"/>
              <a:gd name="T22" fmla="*/ 2147483646 w 220"/>
              <a:gd name="T23" fmla="*/ 2147483646 h 226"/>
              <a:gd name="T24" fmla="*/ 2147483646 w 220"/>
              <a:gd name="T25" fmla="*/ 2147483646 h 226"/>
              <a:gd name="T26" fmla="*/ 2147483646 w 220"/>
              <a:gd name="T27" fmla="*/ 2147483646 h 226"/>
              <a:gd name="T28" fmla="*/ 2147483646 w 220"/>
              <a:gd name="T29" fmla="*/ 2147483646 h 226"/>
              <a:gd name="T30" fmla="*/ 2147483646 w 220"/>
              <a:gd name="T31" fmla="*/ 2147483646 h 226"/>
              <a:gd name="T32" fmla="*/ 2147483646 w 220"/>
              <a:gd name="T33" fmla="*/ 2147483646 h 226"/>
              <a:gd name="T34" fmla="*/ 2147483646 w 220"/>
              <a:gd name="T35" fmla="*/ 2147483646 h 226"/>
              <a:gd name="T36" fmla="*/ 2147483646 w 220"/>
              <a:gd name="T37" fmla="*/ 2147483646 h 226"/>
              <a:gd name="T38" fmla="*/ 2147483646 w 220"/>
              <a:gd name="T39" fmla="*/ 2147483646 h 226"/>
              <a:gd name="T40" fmla="*/ 2147483646 w 220"/>
              <a:gd name="T41" fmla="*/ 2147483646 h 226"/>
              <a:gd name="T42" fmla="*/ 0 w 220"/>
              <a:gd name="T43" fmla="*/ 2147483646 h 226"/>
              <a:gd name="T44" fmla="*/ 2147483646 w 220"/>
              <a:gd name="T45" fmla="*/ 2147483646 h 226"/>
              <a:gd name="T46" fmla="*/ 2147483646 w 220"/>
              <a:gd name="T47" fmla="*/ 2147483646 h 226"/>
              <a:gd name="T48" fmla="*/ 2147483646 w 220"/>
              <a:gd name="T49" fmla="*/ 2147483646 h 226"/>
              <a:gd name="T50" fmla="*/ 2147483646 w 220"/>
              <a:gd name="T51" fmla="*/ 2147483646 h 226"/>
              <a:gd name="T52" fmla="*/ 2147483646 w 220"/>
              <a:gd name="T53" fmla="*/ 2147483646 h 226"/>
              <a:gd name="T54" fmla="*/ 2147483646 w 220"/>
              <a:gd name="T55" fmla="*/ 2147483646 h 226"/>
              <a:gd name="T56" fmla="*/ 2147483646 w 220"/>
              <a:gd name="T57" fmla="*/ 2147483646 h 226"/>
              <a:gd name="T58" fmla="*/ 2147483646 w 220"/>
              <a:gd name="T59" fmla="*/ 2147483646 h 226"/>
              <a:gd name="T60" fmla="*/ 2147483646 w 220"/>
              <a:gd name="T61" fmla="*/ 2147483646 h 226"/>
              <a:gd name="T62" fmla="*/ 2147483646 w 220"/>
              <a:gd name="T63" fmla="*/ 2147483646 h 226"/>
              <a:gd name="T64" fmla="*/ 2147483646 w 220"/>
              <a:gd name="T65" fmla="*/ 2147483646 h 226"/>
              <a:gd name="T66" fmla="*/ 2147483646 w 220"/>
              <a:gd name="T67" fmla="*/ 2147483646 h 226"/>
              <a:gd name="T68" fmla="*/ 2147483646 w 220"/>
              <a:gd name="T69" fmla="*/ 2147483646 h 226"/>
              <a:gd name="T70" fmla="*/ 2147483646 w 220"/>
              <a:gd name="T71" fmla="*/ 2147483646 h 226"/>
              <a:gd name="T72" fmla="*/ 2147483646 w 220"/>
              <a:gd name="T73" fmla="*/ 2147483646 h 226"/>
              <a:gd name="T74" fmla="*/ 2147483646 w 220"/>
              <a:gd name="T75" fmla="*/ 2147483646 h 226"/>
              <a:gd name="T76" fmla="*/ 2147483646 w 220"/>
              <a:gd name="T77" fmla="*/ 2147483646 h 226"/>
              <a:gd name="T78" fmla="*/ 2147483646 w 220"/>
              <a:gd name="T79" fmla="*/ 2147483646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"/>
              <a:gd name="T121" fmla="*/ 0 h 226"/>
              <a:gd name="T122" fmla="*/ 220 w 220"/>
              <a:gd name="T123" fmla="*/ 226 h 2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" h="226">
                <a:moveTo>
                  <a:pt x="220" y="204"/>
                </a:moveTo>
                <a:cubicBezTo>
                  <a:pt x="219" y="206"/>
                  <a:pt x="219" y="209"/>
                  <a:pt x="219" y="211"/>
                </a:cubicBezTo>
                <a:cubicBezTo>
                  <a:pt x="216" y="211"/>
                  <a:pt x="215" y="212"/>
                  <a:pt x="212" y="212"/>
                </a:cubicBezTo>
                <a:cubicBezTo>
                  <a:pt x="213" y="215"/>
                  <a:pt x="216" y="215"/>
                  <a:pt x="217" y="218"/>
                </a:cubicBezTo>
                <a:cubicBezTo>
                  <a:pt x="217" y="221"/>
                  <a:pt x="214" y="224"/>
                  <a:pt x="211" y="226"/>
                </a:cubicBezTo>
                <a:cubicBezTo>
                  <a:pt x="198" y="225"/>
                  <a:pt x="193" y="210"/>
                  <a:pt x="181" y="198"/>
                </a:cubicBezTo>
                <a:cubicBezTo>
                  <a:pt x="173" y="190"/>
                  <a:pt x="163" y="177"/>
                  <a:pt x="156" y="169"/>
                </a:cubicBezTo>
                <a:cubicBezTo>
                  <a:pt x="153" y="166"/>
                  <a:pt x="152" y="161"/>
                  <a:pt x="149" y="159"/>
                </a:cubicBezTo>
                <a:cubicBezTo>
                  <a:pt x="148" y="157"/>
                  <a:pt x="146" y="158"/>
                  <a:pt x="144" y="156"/>
                </a:cubicBezTo>
                <a:cubicBezTo>
                  <a:pt x="142" y="154"/>
                  <a:pt x="142" y="151"/>
                  <a:pt x="138" y="147"/>
                </a:cubicBezTo>
                <a:cubicBezTo>
                  <a:pt x="130" y="140"/>
                  <a:pt x="121" y="132"/>
                  <a:pt x="113" y="124"/>
                </a:cubicBezTo>
                <a:cubicBezTo>
                  <a:pt x="96" y="108"/>
                  <a:pt x="76" y="92"/>
                  <a:pt x="54" y="80"/>
                </a:cubicBezTo>
                <a:cubicBezTo>
                  <a:pt x="56" y="86"/>
                  <a:pt x="59" y="89"/>
                  <a:pt x="61" y="95"/>
                </a:cubicBezTo>
                <a:cubicBezTo>
                  <a:pt x="71" y="107"/>
                  <a:pt x="75" y="123"/>
                  <a:pt x="84" y="138"/>
                </a:cubicBezTo>
                <a:cubicBezTo>
                  <a:pt x="87" y="143"/>
                  <a:pt x="91" y="147"/>
                  <a:pt x="89" y="152"/>
                </a:cubicBezTo>
                <a:cubicBezTo>
                  <a:pt x="87" y="154"/>
                  <a:pt x="84" y="155"/>
                  <a:pt x="79" y="155"/>
                </a:cubicBezTo>
                <a:cubicBezTo>
                  <a:pt x="82" y="165"/>
                  <a:pt x="86" y="173"/>
                  <a:pt x="92" y="180"/>
                </a:cubicBezTo>
                <a:cubicBezTo>
                  <a:pt x="92" y="184"/>
                  <a:pt x="88" y="184"/>
                  <a:pt x="87" y="187"/>
                </a:cubicBezTo>
                <a:cubicBezTo>
                  <a:pt x="74" y="188"/>
                  <a:pt x="73" y="177"/>
                  <a:pt x="69" y="165"/>
                </a:cubicBezTo>
                <a:cubicBezTo>
                  <a:pt x="64" y="153"/>
                  <a:pt x="59" y="145"/>
                  <a:pt x="54" y="134"/>
                </a:cubicBezTo>
                <a:cubicBezTo>
                  <a:pt x="48" y="122"/>
                  <a:pt x="46" y="114"/>
                  <a:pt x="38" y="105"/>
                </a:cubicBezTo>
                <a:cubicBezTo>
                  <a:pt x="30" y="81"/>
                  <a:pt x="19" y="54"/>
                  <a:pt x="0" y="38"/>
                </a:cubicBezTo>
                <a:cubicBezTo>
                  <a:pt x="1" y="33"/>
                  <a:pt x="6" y="32"/>
                  <a:pt x="3" y="25"/>
                </a:cubicBezTo>
                <a:cubicBezTo>
                  <a:pt x="10" y="23"/>
                  <a:pt x="15" y="20"/>
                  <a:pt x="22" y="19"/>
                </a:cubicBezTo>
                <a:cubicBezTo>
                  <a:pt x="25" y="18"/>
                  <a:pt x="20" y="14"/>
                  <a:pt x="22" y="13"/>
                </a:cubicBezTo>
                <a:cubicBezTo>
                  <a:pt x="54" y="0"/>
                  <a:pt x="87" y="6"/>
                  <a:pt x="120" y="15"/>
                </a:cubicBezTo>
                <a:cubicBezTo>
                  <a:pt x="131" y="17"/>
                  <a:pt x="142" y="20"/>
                  <a:pt x="153" y="21"/>
                </a:cubicBezTo>
                <a:cubicBezTo>
                  <a:pt x="154" y="24"/>
                  <a:pt x="156" y="26"/>
                  <a:pt x="156" y="30"/>
                </a:cubicBezTo>
                <a:cubicBezTo>
                  <a:pt x="154" y="32"/>
                  <a:pt x="153" y="34"/>
                  <a:pt x="151" y="35"/>
                </a:cubicBezTo>
                <a:cubicBezTo>
                  <a:pt x="130" y="32"/>
                  <a:pt x="112" y="35"/>
                  <a:pt x="97" y="34"/>
                </a:cubicBezTo>
                <a:cubicBezTo>
                  <a:pt x="96" y="30"/>
                  <a:pt x="92" y="30"/>
                  <a:pt x="95" y="26"/>
                </a:cubicBezTo>
                <a:cubicBezTo>
                  <a:pt x="79" y="25"/>
                  <a:pt x="68" y="24"/>
                  <a:pt x="51" y="27"/>
                </a:cubicBezTo>
                <a:cubicBezTo>
                  <a:pt x="73" y="52"/>
                  <a:pt x="96" y="77"/>
                  <a:pt x="120" y="102"/>
                </a:cubicBezTo>
                <a:cubicBezTo>
                  <a:pt x="143" y="127"/>
                  <a:pt x="164" y="155"/>
                  <a:pt x="191" y="176"/>
                </a:cubicBezTo>
                <a:cubicBezTo>
                  <a:pt x="191" y="177"/>
                  <a:pt x="191" y="178"/>
                  <a:pt x="191" y="179"/>
                </a:cubicBezTo>
                <a:cubicBezTo>
                  <a:pt x="192" y="179"/>
                  <a:pt x="194" y="180"/>
                  <a:pt x="195" y="181"/>
                </a:cubicBezTo>
                <a:cubicBezTo>
                  <a:pt x="202" y="190"/>
                  <a:pt x="211" y="198"/>
                  <a:pt x="220" y="204"/>
                </a:cubicBezTo>
                <a:close/>
                <a:moveTo>
                  <a:pt x="26" y="33"/>
                </a:moveTo>
                <a:cubicBezTo>
                  <a:pt x="34" y="34"/>
                  <a:pt x="46" y="48"/>
                  <a:pt x="55" y="51"/>
                </a:cubicBezTo>
                <a:cubicBezTo>
                  <a:pt x="46" y="45"/>
                  <a:pt x="36" y="23"/>
                  <a:pt x="26" y="3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7" name="AutoShape 15"/>
          <p:cNvSpPr>
            <a:spLocks noChangeArrowheads="1"/>
          </p:cNvSpPr>
          <p:nvPr/>
        </p:nvSpPr>
        <p:spPr bwMode="auto">
          <a:xfrm rot="10800000">
            <a:off x="8321734" y="4888836"/>
            <a:ext cx="142865" cy="82232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charset="0"/>
            </a:endParaRPr>
          </a:p>
        </p:txBody>
      </p:sp>
      <p:pic>
        <p:nvPicPr>
          <p:cNvPr id="95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АУКЦИОН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520" y="1090286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2008" y="1278661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Условия применения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572" y="1075756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В зависимости от начальной </a:t>
            </a:r>
            <a:r>
              <a:rPr lang="ru-RU" sz="1400" dirty="0">
                <a:solidFill>
                  <a:prstClr val="black"/>
                </a:solidFill>
              </a:rPr>
              <a:t>(</a:t>
            </a:r>
            <a:r>
              <a:rPr lang="ru-RU" sz="1400" dirty="0" smtClean="0">
                <a:solidFill>
                  <a:prstClr val="black"/>
                </a:solidFill>
              </a:rPr>
              <a:t>максимальной) цены договора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76520" y="2208369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6520" y="2399092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Порядок осуществления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2725" y="5080089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90486" y="5080089"/>
            <a:ext cx="568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chemeClr val="tx1"/>
              </a:buClr>
            </a:pPr>
            <a:r>
              <a:rPr lang="ru-RU" sz="1400" dirty="0" smtClean="0"/>
              <a:t>Проведение квалификационного отбора участников закупки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48722" y="5080089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210" y="5270812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Особенности 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8263" y="2208369"/>
            <a:ext cx="5724000" cy="244476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41803" y="2208369"/>
            <a:ext cx="56575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Извещение, документация о проведении </a:t>
            </a:r>
            <a:r>
              <a:rPr lang="ru-RU" sz="1400" dirty="0" smtClean="0"/>
              <a:t>аукциона размещается </a:t>
            </a:r>
            <a:r>
              <a:rPr lang="ru-RU" sz="1400" dirty="0"/>
              <a:t>в ЕИС не менее чем </a:t>
            </a:r>
            <a:r>
              <a:rPr lang="ru-RU" sz="1400" b="1" dirty="0">
                <a:solidFill>
                  <a:srgbClr val="FF0000"/>
                </a:solidFill>
              </a:rPr>
              <a:t>за </a:t>
            </a:r>
            <a:r>
              <a:rPr lang="ru-RU" sz="1400" b="1" dirty="0" smtClean="0">
                <a:solidFill>
                  <a:srgbClr val="FF0000"/>
                </a:solidFill>
              </a:rPr>
              <a:t>семь дней</a:t>
            </a:r>
            <a:r>
              <a:rPr lang="ru-RU" sz="1400" dirty="0" smtClean="0"/>
              <a:t> </a:t>
            </a:r>
            <a:r>
              <a:rPr lang="ru-RU" sz="1400" dirty="0"/>
              <a:t>до </a:t>
            </a:r>
            <a:r>
              <a:rPr lang="ru-RU" sz="1400" dirty="0" smtClean="0"/>
              <a:t>даты окончания срока подачи заявок, если начальная (максимальная) цена </a:t>
            </a:r>
            <a:r>
              <a:rPr lang="ru-RU" sz="1400" dirty="0" smtClean="0"/>
              <a:t>договора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≤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30 млн.  </a:t>
            </a:r>
            <a:r>
              <a:rPr lang="ru-RU" sz="1400" dirty="0" smtClean="0"/>
              <a:t>рублей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Извещение, документация о проведении аукциона размещается в ЕИС не менее чем </a:t>
            </a:r>
            <a:r>
              <a:rPr lang="ru-RU" sz="1400" b="1" dirty="0">
                <a:solidFill>
                  <a:srgbClr val="FF0000"/>
                </a:solidFill>
              </a:rPr>
              <a:t>за </a:t>
            </a:r>
            <a:r>
              <a:rPr lang="ru-RU" sz="1400" b="1" dirty="0" smtClean="0">
                <a:solidFill>
                  <a:srgbClr val="FF0000"/>
                </a:solidFill>
              </a:rPr>
              <a:t>пятнадцать </a:t>
            </a:r>
            <a:r>
              <a:rPr lang="ru-RU" sz="1400" b="1" dirty="0">
                <a:solidFill>
                  <a:srgbClr val="FF0000"/>
                </a:solidFill>
              </a:rPr>
              <a:t>дней</a:t>
            </a:r>
            <a:r>
              <a:rPr lang="ru-RU" sz="1400" dirty="0"/>
              <a:t> до даты окончания срока подачи заявок, если начальная (максимальная) цена </a:t>
            </a:r>
            <a:r>
              <a:rPr lang="ru-RU" sz="1400" dirty="0" smtClean="0"/>
              <a:t>договора </a:t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≥</a:t>
            </a:r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30 </a:t>
            </a:r>
            <a:r>
              <a:rPr lang="ru-RU" sz="1400" b="1" dirty="0">
                <a:solidFill>
                  <a:srgbClr val="FF0000"/>
                </a:solidFill>
              </a:rPr>
              <a:t>млн. </a:t>
            </a:r>
            <a:r>
              <a:rPr lang="ru-RU" sz="1400" dirty="0" smtClean="0"/>
              <a:t>рублей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Определение победителя путем снижения начальной (максимальной) цены на «шаг аукциона»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Заявка состоит из двух частей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760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36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ЗАПРОС ПРЕДЛОЖЕНИЙ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358" y="1075756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846" y="1264131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Условия применения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572" y="1075756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</a:rPr>
              <a:t>Начальная (максимальная) цена договора </a:t>
            </a:r>
            <a:r>
              <a:rPr lang="ru-RU" sz="1400" b="1" dirty="0">
                <a:solidFill>
                  <a:srgbClr val="FF0000"/>
                </a:solidFill>
              </a:rPr>
              <a:t>≤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15 </a:t>
            </a:r>
            <a:r>
              <a:rPr lang="ru-RU" sz="1400" b="1" dirty="0">
                <a:solidFill>
                  <a:srgbClr val="FF0000"/>
                </a:solidFill>
              </a:rPr>
              <a:t>млн.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283457" y="2191923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457" y="2382646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Порядок осуществления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2334" y="4477842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00095" y="4477842"/>
            <a:ext cx="568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chemeClr val="tx1"/>
              </a:buClr>
            </a:pPr>
            <a:r>
              <a:rPr lang="ru-RU" sz="1400" dirty="0"/>
              <a:t>Проведение квалификационного отбора участников </a:t>
            </a:r>
            <a:r>
              <a:rPr lang="ru-RU" sz="1400" dirty="0" smtClean="0"/>
              <a:t>закупки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83458" y="4477842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5802" y="4642183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Особенности 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0651" y="2191923"/>
            <a:ext cx="5724000" cy="188491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34191" y="2191923"/>
            <a:ext cx="568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Извещение, документация </a:t>
            </a:r>
            <a:r>
              <a:rPr lang="ru-RU" sz="1400" dirty="0"/>
              <a:t>о проведении запроса </a:t>
            </a:r>
            <a:r>
              <a:rPr lang="ru-RU" sz="1400" dirty="0" smtClean="0"/>
              <a:t>предложений </a:t>
            </a:r>
            <a:r>
              <a:rPr lang="ru-RU" sz="1400" dirty="0"/>
              <a:t>размещается в ЕИС не менее чем </a:t>
            </a:r>
            <a:r>
              <a:rPr lang="ru-RU" sz="1400" b="1" dirty="0">
                <a:solidFill>
                  <a:srgbClr val="FF0000"/>
                </a:solidFill>
              </a:rPr>
              <a:t>за </a:t>
            </a:r>
            <a:r>
              <a:rPr lang="ru-RU" sz="1400" b="1" dirty="0" smtClean="0">
                <a:solidFill>
                  <a:srgbClr val="FF0000"/>
                </a:solidFill>
              </a:rPr>
              <a:t>пять </a:t>
            </a:r>
            <a:r>
              <a:rPr lang="ru-RU" sz="1400" b="1" dirty="0">
                <a:solidFill>
                  <a:srgbClr val="FF0000"/>
                </a:solidFill>
              </a:rPr>
              <a:t>рабочих </a:t>
            </a:r>
            <a:r>
              <a:rPr lang="ru-RU" sz="1400" b="1" dirty="0" smtClean="0">
                <a:solidFill>
                  <a:srgbClr val="FF0000"/>
                </a:solidFill>
              </a:rPr>
              <a:t>дней</a:t>
            </a:r>
            <a:r>
              <a:rPr lang="ru-RU" sz="1400" dirty="0" smtClean="0"/>
              <a:t> </a:t>
            </a:r>
            <a:r>
              <a:rPr lang="ru-RU" sz="1400" dirty="0"/>
              <a:t>до </a:t>
            </a:r>
            <a:r>
              <a:rPr lang="ru-RU" sz="1400" dirty="0" smtClean="0"/>
              <a:t>дня проведения такого запроса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Заявка состоит </a:t>
            </a:r>
            <a:r>
              <a:rPr lang="ru-RU" sz="1400" dirty="0"/>
              <a:t>из </a:t>
            </a:r>
            <a:r>
              <a:rPr lang="ru-RU" sz="1400" dirty="0" smtClean="0"/>
              <a:t>двух частей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Ценовое предложение подается участником закупки одновременно с заявкой на участие в запросе </a:t>
            </a:r>
            <a:r>
              <a:rPr lang="ru-RU" sz="1400" dirty="0" smtClean="0"/>
              <a:t>предложений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В первой части заявки отсутствуют сведения об участнике закупки и о ценовом предложении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84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37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ЗАПРОС КОТИРОВОК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358" y="1075756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846" y="1264131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Условия применения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572" y="1075756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Начальная (максимальная) цена договора </a:t>
            </a:r>
            <a:r>
              <a:rPr lang="ru-RU" sz="1400" b="1" dirty="0">
                <a:solidFill>
                  <a:srgbClr val="FF0000"/>
                </a:solidFill>
              </a:rPr>
              <a:t>≤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7 </a:t>
            </a:r>
            <a:r>
              <a:rPr lang="ru-RU" sz="1400" b="1" dirty="0">
                <a:solidFill>
                  <a:srgbClr val="FF0000"/>
                </a:solidFill>
              </a:rPr>
              <a:t>млн.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11403" y="2879090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1403" y="3069813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Порядок осуществления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6333" y="2879090"/>
            <a:ext cx="5687513" cy="1845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40012" y="3109253"/>
            <a:ext cx="568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Извещение о проведении запроса котировок размещается в ЕИС не менее чем </a:t>
            </a:r>
            <a:r>
              <a:rPr lang="ru-RU" sz="1400" b="1" dirty="0">
                <a:solidFill>
                  <a:srgbClr val="FF0000"/>
                </a:solidFill>
              </a:rPr>
              <a:t>за </a:t>
            </a:r>
            <a:r>
              <a:rPr lang="ru-RU" sz="1400" b="1" dirty="0" smtClean="0">
                <a:solidFill>
                  <a:srgbClr val="FF0000"/>
                </a:solidFill>
              </a:rPr>
              <a:t>4 </a:t>
            </a:r>
            <a:r>
              <a:rPr lang="ru-RU" sz="1400" b="1" dirty="0">
                <a:solidFill>
                  <a:srgbClr val="FF0000"/>
                </a:solidFill>
              </a:rPr>
              <a:t>рабочих дня</a:t>
            </a:r>
            <a:r>
              <a:rPr lang="ru-RU" sz="1400" dirty="0"/>
              <a:t> до истечения срока подачи заявок на участие в запросе котировок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Заявка </a:t>
            </a:r>
            <a:r>
              <a:rPr lang="ru-RU" sz="1400" dirty="0"/>
              <a:t>на участие в электронной закупке состоит из одной части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Ценовое предложение подается участником закупки одновременно с заявкой на участие в запросе котировок</a:t>
            </a:r>
          </a:p>
        </p:txBody>
      </p:sp>
    </p:spTree>
    <p:extLst>
      <p:ext uri="{BB962C8B-B14F-4D97-AF65-F5344CB8AC3E}">
        <p14:creationId xmlns:p14="http://schemas.microsoft.com/office/powerpoint/2010/main" val="1868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38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ЗАКРЫТЫЕ ЗАКУПКИ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358" y="1075756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8846" y="1264131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Условия применения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8572" y="1075756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8572" y="1075756"/>
            <a:ext cx="568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chemeClr val="tx1"/>
              </a:buClr>
            </a:pPr>
            <a:r>
              <a:rPr lang="ru-RU" sz="1400" dirty="0"/>
              <a:t>С</a:t>
            </a:r>
            <a:r>
              <a:rPr lang="ru-RU" sz="1400" dirty="0" smtClean="0"/>
              <a:t>ведения </a:t>
            </a:r>
            <a:r>
              <a:rPr lang="ru-RU" sz="1400" dirty="0"/>
              <a:t>о </a:t>
            </a:r>
            <a:r>
              <a:rPr lang="ru-RU" sz="1400" dirty="0" smtClean="0"/>
              <a:t>закупке </a:t>
            </a:r>
            <a:r>
              <a:rPr lang="ru-RU" sz="1400" dirty="0"/>
              <a:t>составляют государственную тайну или по такой закупке принято решение Правительства </a:t>
            </a:r>
            <a:r>
              <a:rPr lang="ru-RU" sz="1400" dirty="0" smtClean="0"/>
              <a:t>РФ в </a:t>
            </a:r>
            <a:r>
              <a:rPr lang="ru-RU" sz="1400" dirty="0"/>
              <a:t>соответствии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частью 16 статьи 4 </a:t>
            </a:r>
            <a:r>
              <a:rPr lang="ru-RU" sz="1400" dirty="0" smtClean="0"/>
              <a:t>Закона № 223-ФЗ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313358" y="2224200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3358" y="2414923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Порядок осуществления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1795" y="2224200"/>
            <a:ext cx="5724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29556" y="2224200"/>
            <a:ext cx="5682032" cy="7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chemeClr val="tx1"/>
              </a:buClr>
            </a:pPr>
            <a:r>
              <a:rPr lang="ru-RU" sz="1400" dirty="0" smtClean="0"/>
              <a:t>Конкурентными </a:t>
            </a:r>
            <a:r>
              <a:rPr lang="ru-RU" sz="1400" dirty="0"/>
              <a:t>способами </a:t>
            </a:r>
            <a:r>
              <a:rPr lang="ru-RU" sz="1400" dirty="0" smtClean="0"/>
              <a:t>в </a:t>
            </a:r>
            <a:r>
              <a:rPr lang="ru-RU" sz="1400" dirty="0"/>
              <a:t>порядке </a:t>
            </a:r>
            <a:r>
              <a:rPr lang="ru-RU" sz="1400" dirty="0" smtClean="0"/>
              <a:t>проведения, предусмотренном </a:t>
            </a:r>
            <a:br>
              <a:rPr lang="ru-RU" sz="1400" dirty="0" smtClean="0"/>
            </a:br>
            <a:r>
              <a:rPr lang="ru-RU" sz="1400" dirty="0" smtClean="0"/>
              <a:t>в Законе № 223-ФЗ, </a:t>
            </a:r>
            <a:r>
              <a:rPr lang="ru-RU" sz="1400" dirty="0"/>
              <a:t>а также у единственного поставщика </a:t>
            </a:r>
            <a:r>
              <a:rPr lang="ru-RU" sz="1400" dirty="0" smtClean="0"/>
              <a:t>с </a:t>
            </a:r>
            <a:r>
              <a:rPr lang="ru-RU" sz="1400" dirty="0"/>
              <a:t>учетом </a:t>
            </a:r>
            <a:r>
              <a:rPr lang="ru-RU" sz="1400" dirty="0" smtClean="0"/>
              <a:t>предусмотренных особенностей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93149" y="3441751"/>
            <a:ext cx="2975417" cy="72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8637" y="3632474"/>
            <a:ext cx="27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Особенности 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3410" y="3441751"/>
            <a:ext cx="5724000" cy="27699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306950" y="3441751"/>
            <a:ext cx="568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Информация о закрытой закупке не подлежит размещению в </a:t>
            </a:r>
            <a:r>
              <a:rPr lang="ru-RU" sz="1400" dirty="0" smtClean="0"/>
              <a:t>ЕИС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В </a:t>
            </a:r>
            <a:r>
              <a:rPr lang="ru-RU" sz="1400" dirty="0"/>
              <a:t>сроки, установленные для размещения в </a:t>
            </a:r>
            <a:r>
              <a:rPr lang="ru-RU" sz="1400" dirty="0" smtClean="0"/>
              <a:t>ЕИС извещений </a:t>
            </a:r>
            <a:br>
              <a:rPr lang="ru-RU" sz="1400" dirty="0" smtClean="0"/>
            </a:br>
            <a:r>
              <a:rPr lang="ru-RU" sz="1400" dirty="0" smtClean="0"/>
              <a:t>и документации заказчик </a:t>
            </a:r>
            <a:r>
              <a:rPr lang="ru-RU" sz="1400" dirty="0"/>
              <a:t>направляет ограниченному кругу </a:t>
            </a:r>
            <a:r>
              <a:rPr lang="ru-RU" sz="1400" dirty="0" smtClean="0"/>
              <a:t>лиц приглашения </a:t>
            </a:r>
            <a:r>
              <a:rPr lang="ru-RU" sz="1400" dirty="0"/>
              <a:t>принять участие в закрытой закупке с приложением документации о закупке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Иная информация направляется в соответствии с положением </a:t>
            </a:r>
            <a:br>
              <a:rPr lang="ru-RU" sz="1400" dirty="0" smtClean="0"/>
            </a:br>
            <a:r>
              <a:rPr lang="ru-RU" sz="1400" dirty="0" smtClean="0"/>
              <a:t>о закупке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Процедура подачи участниками закупки предложения о цене договора может быть обеспечена </a:t>
            </a:r>
            <a:r>
              <a:rPr lang="ru-RU" sz="1400" dirty="0"/>
              <a:t>на электронной </a:t>
            </a:r>
            <a:r>
              <a:rPr lang="ru-RU" sz="1400" dirty="0" smtClean="0"/>
              <a:t>площадке. При </a:t>
            </a:r>
            <a:r>
              <a:rPr lang="ru-RU" sz="1400" dirty="0"/>
              <a:t>этом на электронной площадке не размещается информация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 </a:t>
            </a:r>
            <a:r>
              <a:rPr lang="ru-RU" sz="1400" dirty="0"/>
              <a:t>заказчике, участниках закупки, предмете договора, иная информация о закупке и документы, составляемые в ходе </a:t>
            </a:r>
            <a:r>
              <a:rPr lang="ru-RU" sz="1400" dirty="0" smtClean="0"/>
              <a:t>закупки</a:t>
            </a:r>
          </a:p>
        </p:txBody>
      </p:sp>
      <p:pic>
        <p:nvPicPr>
          <p:cNvPr id="19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8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39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ЗАКУПКА У ЕДИНСТВЕННОГО ПОСТАВЩИКА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13358" y="1075756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776" y="1207542"/>
            <a:ext cx="27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Регламентация закупки у единственного поставщика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26332" y="1014199"/>
            <a:ext cx="5721005" cy="36389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3326333" y="1091408"/>
            <a:ext cx="5638155" cy="2265584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7158" y="1031555"/>
            <a:ext cx="5682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>
                <a:schemeClr val="tx1"/>
              </a:buClr>
            </a:pPr>
            <a:r>
              <a:rPr lang="ru-RU" sz="1400" dirty="0">
                <a:solidFill>
                  <a:srgbClr val="C00000"/>
                </a:solidFill>
              </a:rPr>
              <a:t>Порядок подготовки и проведения </a:t>
            </a:r>
            <a:r>
              <a:rPr lang="ru-RU" sz="1400" dirty="0"/>
              <a:t>закупки у единственного </a:t>
            </a:r>
            <a:r>
              <a:rPr lang="ru-RU" sz="1400" dirty="0" smtClean="0"/>
              <a:t>поставщика, а </a:t>
            </a:r>
            <a:r>
              <a:rPr lang="ru-RU" sz="1400" dirty="0"/>
              <a:t>также </a:t>
            </a:r>
            <a:r>
              <a:rPr lang="ru-RU" sz="1400" dirty="0">
                <a:solidFill>
                  <a:srgbClr val="C00000"/>
                </a:solidFill>
              </a:rPr>
              <a:t>исчерпывающий перечень случаев </a:t>
            </a:r>
            <a:r>
              <a:rPr lang="ru-RU" sz="1400" dirty="0"/>
              <a:t>проведения такой закупки </a:t>
            </a:r>
            <a:r>
              <a:rPr lang="ru-RU" sz="1400" dirty="0" smtClean="0"/>
              <a:t>устанавливаются </a:t>
            </a:r>
            <a:r>
              <a:rPr lang="ru-RU" sz="1400" dirty="0"/>
              <a:t>в положении о </a:t>
            </a:r>
            <a:r>
              <a:rPr lang="ru-RU" sz="1400" dirty="0" smtClean="0"/>
              <a:t>закупке, с учетом того, что к закупке у единственного поставщика относятся случаи </a:t>
            </a:r>
            <a:r>
              <a:rPr lang="ru-RU" sz="1400" dirty="0"/>
              <a:t>признания несостоявшимися конкурентной </a:t>
            </a:r>
            <a:r>
              <a:rPr lang="ru-RU" sz="1400" dirty="0" smtClean="0"/>
              <a:t>закупки если: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/>
              <a:t>по окончании срока подачи заявок (в том числе содержащих окончательное </a:t>
            </a:r>
            <a:r>
              <a:rPr lang="ru-RU" sz="1400" dirty="0" smtClean="0"/>
              <a:t>предложение) </a:t>
            </a:r>
            <a:r>
              <a:rPr lang="ru-RU" sz="1400" dirty="0"/>
              <a:t>на участие </a:t>
            </a:r>
            <a:r>
              <a:rPr lang="ru-RU" sz="1400" dirty="0" smtClean="0"/>
              <a:t>подана </a:t>
            </a:r>
            <a:r>
              <a:rPr lang="ru-RU" sz="1400" dirty="0"/>
              <a:t>только одна </a:t>
            </a:r>
            <a:r>
              <a:rPr lang="ru-RU" sz="1400" dirty="0" smtClean="0"/>
              <a:t>соответствующая установленным требованиям заявка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по </a:t>
            </a:r>
            <a:r>
              <a:rPr lang="ru-RU" sz="1400" dirty="0"/>
              <a:t>результатам рассмотрения заявок на участие </a:t>
            </a:r>
            <a:r>
              <a:rPr lang="ru-RU" sz="1400" dirty="0" smtClean="0"/>
              <a:t>только </a:t>
            </a:r>
            <a:r>
              <a:rPr lang="ru-RU" sz="1400" dirty="0"/>
              <a:t>одна заявка признана соответствующей </a:t>
            </a:r>
            <a:r>
              <a:rPr lang="ru-RU" sz="1400" dirty="0" smtClean="0"/>
              <a:t>установленным требованиям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по </a:t>
            </a:r>
            <a:r>
              <a:rPr lang="ru-RU" sz="1400" dirty="0"/>
              <a:t>результатам квалификационного отбора только один участник закупки признан соответствующим установленным требованиям </a:t>
            </a:r>
            <a:endParaRPr lang="ru-RU" sz="1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/>
              <a:t>ни </a:t>
            </a:r>
            <a:r>
              <a:rPr lang="ru-RU" sz="1400" dirty="0"/>
              <a:t>один из участников закупки не подал либо только один участник закупки подал </a:t>
            </a:r>
            <a:r>
              <a:rPr lang="ru-RU" sz="1400" dirty="0" smtClean="0"/>
              <a:t>ценовое предложение при </a:t>
            </a:r>
            <a:r>
              <a:rPr lang="ru-RU" sz="1400" dirty="0"/>
              <a:t>проведении аукциона </a:t>
            </a:r>
            <a:r>
              <a:rPr lang="ru-RU" sz="1400" dirty="0" smtClean="0"/>
              <a:t>(</a:t>
            </a:r>
            <a:r>
              <a:rPr lang="ru-RU" sz="1400" dirty="0"/>
              <a:t>если положением о закупке </a:t>
            </a:r>
            <a:r>
              <a:rPr lang="ru-RU" sz="1400" dirty="0" smtClean="0"/>
              <a:t>предусмотрено </a:t>
            </a:r>
            <a:r>
              <a:rPr lang="ru-RU" sz="1400" dirty="0"/>
              <a:t>заключение договора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данными участниками закупки</a:t>
            </a:r>
            <a:r>
              <a:rPr lang="ru-RU" sz="1400" dirty="0" smtClean="0"/>
              <a:t>)</a:t>
            </a:r>
            <a:endParaRPr lang="ru-RU" altLang="ru-RU" sz="1300" dirty="0">
              <a:solidFill>
                <a:srgbClr val="000000"/>
              </a:solidFill>
            </a:endParaRPr>
          </a:p>
        </p:txBody>
      </p:sp>
      <p:sp>
        <p:nvSpPr>
          <p:cNvPr id="284" name="Пятиугольник 283"/>
          <p:cNvSpPr/>
          <p:nvPr/>
        </p:nvSpPr>
        <p:spPr>
          <a:xfrm>
            <a:off x="293631" y="5030631"/>
            <a:ext cx="2975417" cy="900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313355" y="5111416"/>
            <a:ext cx="2890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A318F"/>
                </a:solidFill>
              </a:rPr>
              <a:t>Заключение договора с единственным поставщиком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3327159" y="5052480"/>
            <a:ext cx="5682031" cy="821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/>
          </a:p>
        </p:txBody>
      </p:sp>
      <p:sp>
        <p:nvSpPr>
          <p:cNvPr id="287" name="Прямоугольник 286"/>
          <p:cNvSpPr/>
          <p:nvPr/>
        </p:nvSpPr>
        <p:spPr>
          <a:xfrm>
            <a:off x="3355745" y="5109289"/>
            <a:ext cx="5624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Может </a:t>
            </a:r>
            <a:r>
              <a:rPr lang="ru-RU" sz="1400" dirty="0"/>
              <a:t>осуществляться на электронной площадке в соответствии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едиными </a:t>
            </a:r>
            <a:r>
              <a:rPr lang="ru-RU" sz="1400" dirty="0" smtClean="0"/>
              <a:t>требованиями </a:t>
            </a:r>
            <a:r>
              <a:rPr lang="ru-RU" sz="1400" dirty="0"/>
              <a:t>к функционированию электронных площадок и операторам электронных </a:t>
            </a:r>
            <a:r>
              <a:rPr lang="ru-RU" sz="1400" dirty="0" smtClean="0"/>
              <a:t>площадок</a:t>
            </a:r>
          </a:p>
        </p:txBody>
      </p:sp>
      <p:pic>
        <p:nvPicPr>
          <p:cNvPr id="15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95288" y="1312863"/>
            <a:ext cx="5761037" cy="1258887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288" y="2641600"/>
            <a:ext cx="5761037" cy="1258888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196975"/>
            <a:ext cx="5915025" cy="410368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1647825" y="1612900"/>
            <a:ext cx="33845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>
                <a:latin typeface="Arial" charset="0"/>
              </a:rPr>
              <a:t> Повышение прозрачности, открытости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5059363" y="3121025"/>
            <a:ext cx="2735262" cy="185738"/>
          </a:xfrm>
          <a:prstGeom prst="triangle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1549400"/>
            <a:ext cx="2209800" cy="3557588"/>
          </a:xfrm>
          <a:prstGeom prst="rect">
            <a:avLst/>
          </a:prstGeom>
          <a:solidFill>
            <a:srgbClr val="663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3962400"/>
            <a:ext cx="5761037" cy="1258888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53" name="Прямоугольник 14"/>
          <p:cNvSpPr>
            <a:spLocks noChangeArrowheads="1"/>
          </p:cNvSpPr>
          <p:nvPr/>
        </p:nvSpPr>
        <p:spPr bwMode="auto">
          <a:xfrm>
            <a:off x="1646238" y="3146425"/>
            <a:ext cx="33845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>
                <a:latin typeface="Arial" charset="0"/>
              </a:rPr>
              <a:t> Снижение издержек</a:t>
            </a:r>
          </a:p>
        </p:txBody>
      </p:sp>
      <p:sp>
        <p:nvSpPr>
          <p:cNvPr id="6154" name="Прямоугольник 17"/>
          <p:cNvSpPr>
            <a:spLocks noChangeArrowheads="1"/>
          </p:cNvSpPr>
          <p:nvPr/>
        </p:nvSpPr>
        <p:spPr bwMode="auto">
          <a:xfrm>
            <a:off x="1668463" y="4365625"/>
            <a:ext cx="3697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ru-RU" altLang="ru-RU" sz="1800">
                <a:latin typeface="Arial" charset="0"/>
              </a:rPr>
              <a:t> Сокращение коррупционных рисков</a:t>
            </a:r>
          </a:p>
        </p:txBody>
      </p:sp>
      <p:sp>
        <p:nvSpPr>
          <p:cNvPr id="6157" name="TextBox 2"/>
          <p:cNvSpPr txBox="1">
            <a:spLocks noChangeArrowheads="1"/>
          </p:cNvSpPr>
          <p:nvPr/>
        </p:nvSpPr>
        <p:spPr bwMode="auto">
          <a:xfrm>
            <a:off x="1116013" y="82550"/>
            <a:ext cx="712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ЦЕЛИ ВНЕДРЕНИЯ </a:t>
            </a:r>
          </a:p>
        </p:txBody>
      </p:sp>
      <p:sp>
        <p:nvSpPr>
          <p:cNvPr id="6158" name="Прямоугольник 23"/>
          <p:cNvSpPr>
            <a:spLocks noChangeArrowheads="1"/>
          </p:cNvSpPr>
          <p:nvPr/>
        </p:nvSpPr>
        <p:spPr bwMode="auto">
          <a:xfrm>
            <a:off x="6727825" y="2600325"/>
            <a:ext cx="211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Электронные процедуры</a:t>
            </a:r>
          </a:p>
        </p:txBody>
      </p:sp>
      <p:pic>
        <p:nvPicPr>
          <p:cNvPr id="6159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3" t="32327" r="12558" b="37350"/>
          <a:stretch>
            <a:fillRect/>
          </a:stretch>
        </p:blipFill>
        <p:spPr bwMode="auto">
          <a:xfrm>
            <a:off x="539750" y="1408113"/>
            <a:ext cx="1008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25463" y="2805113"/>
            <a:ext cx="1006475" cy="102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6161" name="Group 4"/>
          <p:cNvGrpSpPr>
            <a:grpSpLocks noChangeAspect="1"/>
          </p:cNvGrpSpPr>
          <p:nvPr/>
        </p:nvGrpSpPr>
        <p:grpSpPr bwMode="auto">
          <a:xfrm>
            <a:off x="727075" y="3022600"/>
            <a:ext cx="576263" cy="496888"/>
            <a:chOff x="137" y="1450"/>
            <a:chExt cx="363" cy="313"/>
          </a:xfrm>
        </p:grpSpPr>
        <p:sp>
          <p:nvSpPr>
            <p:cNvPr id="616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" y="1450"/>
              <a:ext cx="363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5"/>
            <p:cNvSpPr>
              <a:spLocks/>
            </p:cNvSpPr>
            <p:nvPr/>
          </p:nvSpPr>
          <p:spPr bwMode="auto">
            <a:xfrm>
              <a:off x="139" y="1499"/>
              <a:ext cx="155" cy="145"/>
            </a:xfrm>
            <a:custGeom>
              <a:avLst/>
              <a:gdLst>
                <a:gd name="T0" fmla="*/ 1 w 251"/>
                <a:gd name="T1" fmla="*/ 1 h 235"/>
                <a:gd name="T2" fmla="*/ 1 w 251"/>
                <a:gd name="T3" fmla="*/ 1 h 235"/>
                <a:gd name="T4" fmla="*/ 0 w 251"/>
                <a:gd name="T5" fmla="*/ 1 h 235"/>
                <a:gd name="T6" fmla="*/ 1 w 251"/>
                <a:gd name="T7" fmla="*/ 1 h 235"/>
                <a:gd name="T8" fmla="*/ 1 w 251"/>
                <a:gd name="T9" fmla="*/ 1 h 235"/>
                <a:gd name="T10" fmla="*/ 1 w 251"/>
                <a:gd name="T11" fmla="*/ 0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235">
                  <a:moveTo>
                    <a:pt x="42" y="235"/>
                  </a:moveTo>
                  <a:cubicBezTo>
                    <a:pt x="42" y="235"/>
                    <a:pt x="42" y="235"/>
                    <a:pt x="42" y="23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84"/>
                    <a:pt x="48" y="18"/>
                    <a:pt x="129" y="18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4" y="18"/>
                    <a:pt x="243" y="23"/>
                    <a:pt x="25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6"/>
            <p:cNvSpPr>
              <a:spLocks/>
            </p:cNvSpPr>
            <p:nvPr/>
          </p:nvSpPr>
          <p:spPr bwMode="auto">
            <a:xfrm>
              <a:off x="139" y="1499"/>
              <a:ext cx="155" cy="145"/>
            </a:xfrm>
            <a:custGeom>
              <a:avLst/>
              <a:gdLst>
                <a:gd name="T0" fmla="*/ 1 w 251"/>
                <a:gd name="T1" fmla="*/ 1 h 235"/>
                <a:gd name="T2" fmla="*/ 1 w 251"/>
                <a:gd name="T3" fmla="*/ 1 h 235"/>
                <a:gd name="T4" fmla="*/ 0 w 251"/>
                <a:gd name="T5" fmla="*/ 1 h 235"/>
                <a:gd name="T6" fmla="*/ 1 w 251"/>
                <a:gd name="T7" fmla="*/ 1 h 235"/>
                <a:gd name="T8" fmla="*/ 1 w 251"/>
                <a:gd name="T9" fmla="*/ 1 h 235"/>
                <a:gd name="T10" fmla="*/ 1 w 251"/>
                <a:gd name="T11" fmla="*/ 0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235">
                  <a:moveTo>
                    <a:pt x="42" y="235"/>
                  </a:moveTo>
                  <a:cubicBezTo>
                    <a:pt x="42" y="235"/>
                    <a:pt x="42" y="235"/>
                    <a:pt x="42" y="23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84"/>
                    <a:pt x="48" y="18"/>
                    <a:pt x="129" y="18"/>
                  </a:cubicBezTo>
                  <a:cubicBezTo>
                    <a:pt x="214" y="18"/>
                    <a:pt x="214" y="18"/>
                    <a:pt x="214" y="18"/>
                  </a:cubicBezTo>
                  <a:cubicBezTo>
                    <a:pt x="214" y="18"/>
                    <a:pt x="243" y="23"/>
                    <a:pt x="251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7"/>
            <p:cNvSpPr>
              <a:spLocks/>
            </p:cNvSpPr>
            <p:nvPr/>
          </p:nvSpPr>
          <p:spPr bwMode="auto">
            <a:xfrm>
              <a:off x="343" y="1499"/>
              <a:ext cx="153" cy="143"/>
            </a:xfrm>
            <a:custGeom>
              <a:avLst/>
              <a:gdLst>
                <a:gd name="T0" fmla="*/ 1 w 248"/>
                <a:gd name="T1" fmla="*/ 1 h 231"/>
                <a:gd name="T2" fmla="*/ 1 w 248"/>
                <a:gd name="T3" fmla="*/ 1 h 231"/>
                <a:gd name="T4" fmla="*/ 1 w 248"/>
                <a:gd name="T5" fmla="*/ 1 h 231"/>
                <a:gd name="T6" fmla="*/ 1 w 248"/>
                <a:gd name="T7" fmla="*/ 1 h 231"/>
                <a:gd name="T8" fmla="*/ 1 w 248"/>
                <a:gd name="T9" fmla="*/ 1 h 231"/>
                <a:gd name="T10" fmla="*/ 0 w 248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8" h="231">
                  <a:moveTo>
                    <a:pt x="198" y="228"/>
                  </a:moveTo>
                  <a:cubicBezTo>
                    <a:pt x="208" y="231"/>
                    <a:pt x="208" y="231"/>
                    <a:pt x="208" y="231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48" y="84"/>
                    <a:pt x="201" y="18"/>
                    <a:pt x="121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8" y="2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8"/>
            <p:cNvSpPr>
              <a:spLocks/>
            </p:cNvSpPr>
            <p:nvPr/>
          </p:nvSpPr>
          <p:spPr bwMode="auto">
            <a:xfrm>
              <a:off x="343" y="1499"/>
              <a:ext cx="153" cy="143"/>
            </a:xfrm>
            <a:custGeom>
              <a:avLst/>
              <a:gdLst>
                <a:gd name="T0" fmla="*/ 1 w 248"/>
                <a:gd name="T1" fmla="*/ 1 h 231"/>
                <a:gd name="T2" fmla="*/ 1 w 248"/>
                <a:gd name="T3" fmla="*/ 1 h 231"/>
                <a:gd name="T4" fmla="*/ 1 w 248"/>
                <a:gd name="T5" fmla="*/ 1 h 231"/>
                <a:gd name="T6" fmla="*/ 1 w 248"/>
                <a:gd name="T7" fmla="*/ 1 h 231"/>
                <a:gd name="T8" fmla="*/ 1 w 248"/>
                <a:gd name="T9" fmla="*/ 1 h 231"/>
                <a:gd name="T10" fmla="*/ 0 w 248"/>
                <a:gd name="T11" fmla="*/ 0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8" h="231">
                  <a:moveTo>
                    <a:pt x="198" y="228"/>
                  </a:moveTo>
                  <a:cubicBezTo>
                    <a:pt x="208" y="231"/>
                    <a:pt x="208" y="231"/>
                    <a:pt x="208" y="231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48" y="84"/>
                    <a:pt x="201" y="18"/>
                    <a:pt x="121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8" y="23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9"/>
            <p:cNvSpPr>
              <a:spLocks/>
            </p:cNvSpPr>
            <p:nvPr/>
          </p:nvSpPr>
          <p:spPr bwMode="auto">
            <a:xfrm>
              <a:off x="152" y="1532"/>
              <a:ext cx="333" cy="231"/>
            </a:xfrm>
            <a:custGeom>
              <a:avLst/>
              <a:gdLst>
                <a:gd name="T0" fmla="*/ 1 w 539"/>
                <a:gd name="T1" fmla="*/ 1 h 374"/>
                <a:gd name="T2" fmla="*/ 1 w 539"/>
                <a:gd name="T3" fmla="*/ 1 h 374"/>
                <a:gd name="T4" fmla="*/ 1 w 539"/>
                <a:gd name="T5" fmla="*/ 1 h 374"/>
                <a:gd name="T6" fmla="*/ 0 w 539"/>
                <a:gd name="T7" fmla="*/ 1 h 374"/>
                <a:gd name="T8" fmla="*/ 0 w 539"/>
                <a:gd name="T9" fmla="*/ 1 h 374"/>
                <a:gd name="T10" fmla="*/ 1 w 539"/>
                <a:gd name="T11" fmla="*/ 0 h 374"/>
                <a:gd name="T12" fmla="*/ 1 w 539"/>
                <a:gd name="T13" fmla="*/ 0 h 374"/>
                <a:gd name="T14" fmla="*/ 1 w 539"/>
                <a:gd name="T15" fmla="*/ 1 h 374"/>
                <a:gd name="T16" fmla="*/ 1 w 539"/>
                <a:gd name="T17" fmla="*/ 1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9" h="374">
                  <a:moveTo>
                    <a:pt x="539" y="266"/>
                  </a:moveTo>
                  <a:cubicBezTo>
                    <a:pt x="539" y="326"/>
                    <a:pt x="491" y="374"/>
                    <a:pt x="431" y="374"/>
                  </a:cubicBezTo>
                  <a:cubicBezTo>
                    <a:pt x="108" y="374"/>
                    <a:pt x="108" y="374"/>
                    <a:pt x="108" y="374"/>
                  </a:cubicBezTo>
                  <a:cubicBezTo>
                    <a:pt x="48" y="374"/>
                    <a:pt x="0" y="326"/>
                    <a:pt x="0" y="266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91" y="0"/>
                    <a:pt x="539" y="49"/>
                    <a:pt x="539" y="108"/>
                  </a:cubicBezTo>
                  <a:lnTo>
                    <a:pt x="539" y="2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Oval 10"/>
            <p:cNvSpPr>
              <a:spLocks noChangeArrowheads="1"/>
            </p:cNvSpPr>
            <p:nvPr/>
          </p:nvSpPr>
          <p:spPr bwMode="auto">
            <a:xfrm>
              <a:off x="281" y="1452"/>
              <a:ext cx="3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6171" name="Oval 11"/>
            <p:cNvSpPr>
              <a:spLocks noChangeArrowheads="1"/>
            </p:cNvSpPr>
            <p:nvPr/>
          </p:nvSpPr>
          <p:spPr bwMode="auto">
            <a:xfrm>
              <a:off x="281" y="1452"/>
              <a:ext cx="39" cy="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6172" name="Oval 12"/>
            <p:cNvSpPr>
              <a:spLocks noChangeArrowheads="1"/>
            </p:cNvSpPr>
            <p:nvPr/>
          </p:nvSpPr>
          <p:spPr bwMode="auto">
            <a:xfrm>
              <a:off x="316" y="1452"/>
              <a:ext cx="39" cy="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  <p:sp>
          <p:nvSpPr>
            <p:cNvPr id="6173" name="Oval 13"/>
            <p:cNvSpPr>
              <a:spLocks noChangeArrowheads="1"/>
            </p:cNvSpPr>
            <p:nvPr/>
          </p:nvSpPr>
          <p:spPr bwMode="auto">
            <a:xfrm>
              <a:off x="316" y="1452"/>
              <a:ext cx="39" cy="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pic>
        <p:nvPicPr>
          <p:cNvPr id="61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76713"/>
            <a:ext cx="98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56" y="-3194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40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ИНЫЕ ИЗМЕНЕНИЯ В ЗАКОНЕ № 223-ФЗ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иугольник 40"/>
          <p:cNvSpPr/>
          <p:nvPr/>
        </p:nvSpPr>
        <p:spPr>
          <a:xfrm>
            <a:off x="313359" y="1075756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230" y="1361216"/>
            <a:ext cx="27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Сокращение избыточной отчетности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87394" y="958409"/>
            <a:ext cx="5760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297856" y="2344093"/>
            <a:ext cx="5760000" cy="103546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6376" y="976495"/>
            <a:ext cx="578203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rgbClr val="C00000"/>
                </a:solidFill>
              </a:rPr>
              <a:t>Исключается обязанность </a:t>
            </a:r>
            <a:r>
              <a:rPr lang="ru-RU" sz="1300" dirty="0"/>
              <a:t>заказчиков </a:t>
            </a:r>
            <a:r>
              <a:rPr lang="ru-RU" sz="1300" dirty="0">
                <a:solidFill>
                  <a:srgbClr val="C00000"/>
                </a:solidFill>
              </a:rPr>
              <a:t>размещать </a:t>
            </a:r>
            <a:r>
              <a:rPr lang="ru-RU" sz="1300" dirty="0"/>
              <a:t>на официальном сайте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>
                <a:solidFill>
                  <a:srgbClr val="C00000"/>
                </a:solidFill>
              </a:rPr>
              <a:t>при </a:t>
            </a:r>
            <a:r>
              <a:rPr lang="ru-RU" sz="1300" dirty="0">
                <a:solidFill>
                  <a:srgbClr val="C00000"/>
                </a:solidFill>
              </a:rPr>
              <a:t>закупке </a:t>
            </a:r>
            <a:r>
              <a:rPr lang="ru-RU" sz="1300" dirty="0" smtClean="0">
                <a:solidFill>
                  <a:srgbClr val="C00000"/>
                </a:solidFill>
              </a:rPr>
              <a:t>у </a:t>
            </a:r>
            <a:r>
              <a:rPr lang="ru-RU" sz="1300" dirty="0">
                <a:solidFill>
                  <a:srgbClr val="C00000"/>
                </a:solidFill>
              </a:rPr>
              <a:t>единственного поставщика</a:t>
            </a:r>
            <a:r>
              <a:rPr lang="ru-RU" sz="1300" dirty="0"/>
              <a:t> </a:t>
            </a:r>
            <a:r>
              <a:rPr lang="ru-RU" sz="1300" dirty="0" smtClean="0"/>
              <a:t> документацию о </a:t>
            </a:r>
            <a:r>
              <a:rPr lang="ru-RU" sz="1300" dirty="0"/>
              <a:t>закупке, протоколы</a:t>
            </a:r>
            <a:r>
              <a:rPr lang="ru-RU" sz="1300" dirty="0" smtClean="0"/>
              <a:t>, </a:t>
            </a:r>
            <a:r>
              <a:rPr lang="ru-RU" sz="1300" dirty="0"/>
              <a:t>проекты </a:t>
            </a:r>
            <a:r>
              <a:rPr lang="ru-RU" sz="1300" dirty="0" smtClean="0"/>
              <a:t>договоров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Сокращается </a:t>
            </a:r>
            <a:r>
              <a:rPr lang="ru-RU" sz="1300" dirty="0">
                <a:solidFill>
                  <a:srgbClr val="C00000"/>
                </a:solidFill>
              </a:rPr>
              <a:t>в </a:t>
            </a:r>
            <a:r>
              <a:rPr lang="ru-RU" sz="1300" dirty="0" smtClean="0">
                <a:solidFill>
                  <a:srgbClr val="C00000"/>
                </a:solidFill>
              </a:rPr>
              <a:t>2 </a:t>
            </a:r>
            <a:r>
              <a:rPr lang="ru-RU" sz="1300" dirty="0">
                <a:solidFill>
                  <a:srgbClr val="C00000"/>
                </a:solidFill>
              </a:rPr>
              <a:t>раза </a:t>
            </a:r>
            <a:r>
              <a:rPr lang="ru-RU" sz="1300" dirty="0" smtClean="0"/>
              <a:t>объем </a:t>
            </a:r>
            <a:r>
              <a:rPr lang="ru-RU" sz="1300" dirty="0"/>
              <a:t>отчетов, которые заказчики не позднее 10-го числа месяца, следующего </a:t>
            </a:r>
            <a:r>
              <a:rPr lang="ru-RU" sz="1300" dirty="0" smtClean="0"/>
              <a:t>за </a:t>
            </a:r>
            <a:r>
              <a:rPr lang="ru-RU" sz="1300" dirty="0"/>
              <a:t>отчетным месяцем, размещают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на официальном сайте</a:t>
            </a:r>
            <a:endParaRPr lang="ru-RU" sz="13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07490" y="2532761"/>
            <a:ext cx="55407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Х</a:t>
            </a:r>
            <a:r>
              <a:rPr lang="ru-RU" sz="1300" dirty="0" smtClean="0"/>
              <a:t>озяйственные общества вправе присоединяться к </a:t>
            </a:r>
            <a:r>
              <a:rPr lang="ru-RU" sz="1300" dirty="0"/>
              <a:t>положению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 </a:t>
            </a:r>
            <a:r>
              <a:rPr lang="ru-RU" sz="1300" dirty="0"/>
              <a:t>закупке основных хозяйственных </a:t>
            </a:r>
            <a:r>
              <a:rPr lang="ru-RU" sz="1300" dirty="0" smtClean="0"/>
              <a:t>обществ</a:t>
            </a:r>
            <a:endParaRPr lang="ru-RU" sz="1300" dirty="0"/>
          </a:p>
        </p:txBody>
      </p:sp>
      <p:sp>
        <p:nvSpPr>
          <p:cNvPr id="26" name="Пятиугольник 25"/>
          <p:cNvSpPr/>
          <p:nvPr/>
        </p:nvSpPr>
        <p:spPr>
          <a:xfrm>
            <a:off x="321067" y="2335808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8455" y="2524476"/>
            <a:ext cx="27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Формирование единых закупочных политик холдинговых компаний</a:t>
            </a:r>
          </a:p>
        </p:txBody>
      </p:sp>
      <p:sp>
        <p:nvSpPr>
          <p:cNvPr id="28" name="Пятиугольник 27"/>
          <p:cNvSpPr/>
          <p:nvPr/>
        </p:nvSpPr>
        <p:spPr>
          <a:xfrm>
            <a:off x="294426" y="3660242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4249" y="3729849"/>
            <a:ext cx="2829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Право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ФОИВ и субъектов РФ утверждать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типовые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положения о </a:t>
            </a:r>
            <a:r>
              <a:rPr lang="ru-RU" sz="1400" b="1" dirty="0">
                <a:solidFill>
                  <a:srgbClr val="4A318F"/>
                </a:solidFill>
                <a:ea typeface="Calibri"/>
              </a:rPr>
              <a:t>закупке для подведомственных организаций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302903" y="5117098"/>
            <a:ext cx="2952000" cy="1116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545" y="5413488"/>
            <a:ext cx="27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spcAft>
                <a:spcPts val="0"/>
              </a:spcAft>
              <a:tabLst>
                <a:tab pos="810260" algn="l"/>
              </a:tabLst>
            </a:pPr>
            <a:r>
              <a:rPr lang="ru-RU" sz="1400" b="1" dirty="0">
                <a:solidFill>
                  <a:srgbClr val="4A318F"/>
                </a:solidFill>
                <a:ea typeface="Calibri"/>
              </a:rPr>
              <a:t>Создание </a:t>
            </a: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региональных и корпоративных ЕИС</a:t>
            </a:r>
            <a:endParaRPr lang="ru-RU" sz="1400" b="1" dirty="0">
              <a:solidFill>
                <a:srgbClr val="4A318F"/>
              </a:solidFill>
              <a:ea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98411" y="3482174"/>
            <a:ext cx="5760000" cy="15188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98590" y="3482174"/>
            <a:ext cx="5760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Устанавливается право ФОИВ, субъекта РФ, </a:t>
            </a:r>
            <a:r>
              <a:rPr lang="ru-RU" sz="1300" dirty="0"/>
              <a:t>местной администрации утверждать типовые положения о закупке, которые являются обязательными для применения при утверждении положений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о </a:t>
            </a:r>
            <a:r>
              <a:rPr lang="ru-RU" sz="1300" dirty="0"/>
              <a:t>закупке автономными учреждениями, унитарными предприятиями 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Типовые положения должны </a:t>
            </a:r>
            <a:r>
              <a:rPr lang="ru-RU" sz="1300" dirty="0"/>
              <a:t>содержать особенности участия субъектов </a:t>
            </a:r>
            <a:r>
              <a:rPr lang="ru-RU" sz="1300" dirty="0" smtClean="0"/>
              <a:t>МСП в закупках</a:t>
            </a:r>
            <a:r>
              <a:rPr lang="ru-RU" sz="1300" b="1" dirty="0"/>
              <a:t> </a:t>
            </a:r>
            <a:endParaRPr lang="ru-RU" sz="13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98590" y="5117098"/>
            <a:ext cx="5782035" cy="1116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83430" y="5140491"/>
            <a:ext cx="567717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Устанавливается право юридических лиц создавать </a:t>
            </a:r>
            <a:r>
              <a:rPr lang="ru-RU" sz="1300" dirty="0"/>
              <a:t>корпоративные информационные системы в сфере закупок, интегрированные с </a:t>
            </a:r>
            <a:r>
              <a:rPr lang="ru-RU" sz="1300" dirty="0" smtClean="0"/>
              <a:t>ЕИС</a:t>
            </a:r>
          </a:p>
          <a:p>
            <a:pPr marL="174625" indent="-174625" algn="just">
              <a:buFont typeface="Wingdings" panose="05000000000000000000" pitchFamily="2" charset="2"/>
              <a:buChar char="ü"/>
            </a:pPr>
            <a:r>
              <a:rPr lang="ru-RU" sz="1300" dirty="0" smtClean="0"/>
              <a:t>Предусмотрена возможность обеспечения  интеграции корпоративных информационных систем с ЕИС через региональные и муниципальные информационные системы для размещения информации в ЕИС</a:t>
            </a:r>
            <a:endParaRPr lang="ru-RU" sz="1300" dirty="0"/>
          </a:p>
        </p:txBody>
      </p:sp>
      <p:pic>
        <p:nvPicPr>
          <p:cNvPr id="22" name="Рисунок 46" descr="cid:0b5f5812-d799-4f22-81f6-9792a071f29f@economy.gov.ru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451"/>
            <a:ext cx="1008683" cy="7285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41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ИЗМЕНЕНИЯ В ЗАКОНЕ № 223-ФЗ (Закон № 156-ФЗ)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483768" y="2334560"/>
            <a:ext cx="5760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000000"/>
                </a:solidFill>
              </a:rPr>
              <a:t>расширение доступа субъектов малого и среднего предпринимательства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к закупкам заказчиков</a:t>
            </a:r>
            <a:r>
              <a:rPr lang="ru-RU" sz="1400" dirty="0" smtClean="0">
                <a:solidFill>
                  <a:srgbClr val="000000"/>
                </a:solidFill>
              </a:rPr>
              <a:t>;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2627784" y="1207327"/>
            <a:ext cx="4679950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ru-RU" sz="1400" b="1" dirty="0">
                <a:solidFill>
                  <a:srgbClr val="4A318F"/>
                </a:solidFill>
                <a:latin typeface="+mn-lt"/>
              </a:rPr>
              <a:t>Цели изменений Закона №223-ФЗ:</a:t>
            </a:r>
          </a:p>
        </p:txBody>
      </p:sp>
      <p:sp>
        <p:nvSpPr>
          <p:cNvPr id="24" name="Овал 23"/>
          <p:cNvSpPr/>
          <p:nvPr/>
        </p:nvSpPr>
        <p:spPr>
          <a:xfrm>
            <a:off x="1835696" y="2478700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Овал 31"/>
          <p:cNvSpPr/>
          <p:nvPr/>
        </p:nvSpPr>
        <p:spPr>
          <a:xfrm>
            <a:off x="1835696" y="3716660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75451" y="3572520"/>
            <a:ext cx="57600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</a:rPr>
              <a:t>увеличение доли закупок инновационных товаров, работ, услуг</a:t>
            </a:r>
            <a:endParaRPr lang="ru-RU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Закон № 156-ФЗ (ОСНОВНЫЕ ПОЛОЖЕНИЯ)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306530" y="1490321"/>
            <a:ext cx="5760000" cy="108074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000000"/>
                </a:solidFill>
              </a:rPr>
              <a:t>перечень конкретных заказчиков</a:t>
            </a:r>
            <a:r>
              <a:rPr lang="ru-RU" sz="1400" dirty="0">
                <a:solidFill>
                  <a:srgbClr val="000000"/>
                </a:solidFill>
              </a:rPr>
              <a:t>, которые обязаны осуществить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закупку инновационной продукции, годовой объем такой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закупки, а также форму годового отчета, и требования к содержанию</a:t>
            </a:r>
          </a:p>
          <a:p>
            <a:r>
              <a:rPr lang="ru-RU" sz="1400" dirty="0">
                <a:solidFill>
                  <a:srgbClr val="000000"/>
                </a:solidFill>
              </a:rPr>
              <a:t>этого </a:t>
            </a:r>
            <a:r>
              <a:rPr lang="ru-RU" sz="1400" dirty="0" smtClean="0">
                <a:solidFill>
                  <a:srgbClr val="000000"/>
                </a:solidFill>
              </a:rPr>
              <a:t>отчета (распоряжение от 6 ноября 2015 г. № 2258-р)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2267496" y="2771898"/>
            <a:ext cx="5799034" cy="657101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3E41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порядок осуществления </a:t>
            </a:r>
            <a:r>
              <a:rPr lang="ru-RU" sz="1400" b="1" dirty="0">
                <a:solidFill>
                  <a:srgbClr val="000000"/>
                </a:solidFill>
              </a:rPr>
              <a:t>АО «Федеральная корпорация по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развитию малого и среднего предпринимательства</a:t>
            </a:r>
            <a:r>
              <a:rPr lang="ru-RU" sz="1400" b="1" dirty="0" smtClean="0">
                <a:solidFill>
                  <a:srgbClr val="000000"/>
                </a:solidFill>
              </a:rPr>
              <a:t>» </a:t>
            </a:r>
            <a:r>
              <a:rPr lang="ru-RU" sz="1400" dirty="0" smtClean="0">
                <a:solidFill>
                  <a:srgbClr val="000000"/>
                </a:solidFill>
              </a:rPr>
              <a:t>(постановление </a:t>
            </a:r>
          </a:p>
          <a:p>
            <a:pPr eaLnBrk="1" hangingPunct="1"/>
            <a:r>
              <a:rPr lang="ru-RU" sz="1400" dirty="0" smtClean="0">
                <a:solidFill>
                  <a:srgbClr val="000000"/>
                </a:solidFill>
              </a:rPr>
              <a:t>от 29 октября 2015 г. № 1169)</a:t>
            </a:r>
            <a:r>
              <a:rPr lang="ru-RU" sz="1400" b="1" dirty="0" smtClean="0">
                <a:solidFill>
                  <a:srgbClr val="000000"/>
                </a:solidFill>
              </a:rPr>
              <a:t>: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74279" y="1814791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74279" y="2807618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353469" y="936419"/>
            <a:ext cx="4679950" cy="3385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ru-RU" sz="1600" b="1" dirty="0">
                <a:solidFill>
                  <a:srgbClr val="4A318F"/>
                </a:solidFill>
                <a:latin typeface="+mn-lt"/>
              </a:rPr>
              <a:t>Правительство РФ устанавливает:</a:t>
            </a:r>
            <a:endParaRPr kumimoji="0" lang="ru-RU" sz="1600" i="1" dirty="0">
              <a:solidFill>
                <a:srgbClr val="4A318F"/>
              </a:solidFill>
              <a:latin typeface="+mn-lt"/>
            </a:endParaRPr>
          </a:p>
        </p:txBody>
      </p:sp>
      <p:sp>
        <p:nvSpPr>
          <p:cNvPr id="17" name="Пятиугольник 22"/>
          <p:cNvSpPr>
            <a:spLocks noChangeArrowheads="1"/>
          </p:cNvSpPr>
          <p:nvPr/>
        </p:nvSpPr>
        <p:spPr bwMode="auto">
          <a:xfrm>
            <a:off x="2266518" y="3695227"/>
            <a:ext cx="5800012" cy="100806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3E41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мониторинга соответствия </a:t>
            </a:r>
            <a:r>
              <a:rPr lang="ru-RU" sz="1400" dirty="0">
                <a:solidFill>
                  <a:srgbClr val="000000"/>
                </a:solidFill>
              </a:rPr>
              <a:t>планов закупки товаров, работ, услуг,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планов закупки инновационной продукции, изменений,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внесенных в такие планы, годового отчета о закупке у субъектов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МСП, годового отчета о закупке инновационной продукции;</a:t>
            </a:r>
          </a:p>
        </p:txBody>
      </p:sp>
      <p:sp>
        <p:nvSpPr>
          <p:cNvPr id="18" name="Овал 17"/>
          <p:cNvSpPr/>
          <p:nvPr/>
        </p:nvSpPr>
        <p:spPr>
          <a:xfrm>
            <a:off x="1774279" y="3983358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cs typeface="Arial" pitchFamily="34" charset="0"/>
              </a:rPr>
              <a:t>а</a:t>
            </a:r>
          </a:p>
        </p:txBody>
      </p:sp>
      <p:sp>
        <p:nvSpPr>
          <p:cNvPr id="19" name="Пятиугольник 22"/>
          <p:cNvSpPr>
            <a:spLocks noChangeArrowheads="1"/>
          </p:cNvSpPr>
          <p:nvPr/>
        </p:nvSpPr>
        <p:spPr bwMode="auto">
          <a:xfrm>
            <a:off x="2241790" y="5013176"/>
            <a:ext cx="5824740" cy="1008062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3E418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оценки соответствия </a:t>
            </a:r>
            <a:r>
              <a:rPr lang="ru-RU" sz="1400" dirty="0">
                <a:solidFill>
                  <a:srgbClr val="000000"/>
                </a:solidFill>
              </a:rPr>
              <a:t>планов закупки товаров, работ, услуг,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планов закупки инновационной продукции, изменений,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внесенных в такие планы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74279" y="5301307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2340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ИЗМЕНЕНИЯ В ЗАКОНЕ № 223-ФЗ (Закон № 249-ФЗ)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22"/>
          <p:cNvSpPr>
            <a:spLocks noChangeArrowheads="1"/>
          </p:cNvSpPr>
          <p:nvPr/>
        </p:nvSpPr>
        <p:spPr bwMode="auto">
          <a:xfrm>
            <a:off x="1187624" y="1236663"/>
            <a:ext cx="4536504" cy="1230312"/>
          </a:xfrm>
          <a:prstGeom prst="homePlate">
            <a:avLst>
              <a:gd name="adj" fmla="val 34328"/>
            </a:avLst>
          </a:prstGeom>
          <a:solidFill>
            <a:schemeClr val="bg1"/>
          </a:solidFill>
          <a:ln w="9525">
            <a:solidFill>
              <a:srgbClr val="4A318F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ru-RU" sz="1400" b="1" dirty="0">
                <a:solidFill>
                  <a:srgbClr val="4A318F"/>
                </a:solidFill>
              </a:rPr>
              <a:t>Дополнение Закона №223-ФЗ новой статьей 3.1, </a:t>
            </a:r>
          </a:p>
          <a:p>
            <a:pPr eaLnBrk="1" hangingPunct="1"/>
            <a:r>
              <a:rPr lang="ru-RU" sz="1400" b="1" dirty="0">
                <a:solidFill>
                  <a:srgbClr val="4A318F"/>
                </a:solidFill>
              </a:rPr>
              <a:t>регламентирующей особенности закупок за счет </a:t>
            </a:r>
          </a:p>
          <a:p>
            <a:pPr eaLnBrk="1" hangingPunct="1"/>
            <a:r>
              <a:rPr lang="ru-RU" sz="1400" b="1" dirty="0">
                <a:solidFill>
                  <a:srgbClr val="4A318F"/>
                </a:solidFill>
              </a:rPr>
              <a:t>средств, предусмотренных на реализацию </a:t>
            </a:r>
          </a:p>
          <a:p>
            <a:pPr eaLnBrk="1" hangingPunct="1"/>
            <a:r>
              <a:rPr lang="ru-RU" sz="1400" b="1" dirty="0">
                <a:solidFill>
                  <a:srgbClr val="4A318F"/>
                </a:solidFill>
              </a:rPr>
              <a:t>инвестиционных проектов</a:t>
            </a:r>
          </a:p>
        </p:txBody>
      </p:sp>
      <p:sp>
        <p:nvSpPr>
          <p:cNvPr id="15" name="Text Box 60"/>
          <p:cNvSpPr txBox="1">
            <a:spLocks noChangeArrowheads="1"/>
          </p:cNvSpPr>
          <p:nvPr/>
        </p:nvSpPr>
        <p:spPr bwMode="auto">
          <a:xfrm>
            <a:off x="1187624" y="3068959"/>
            <a:ext cx="6840562" cy="1384995"/>
          </a:xfrm>
          <a:prstGeom prst="rect">
            <a:avLst/>
          </a:prstGeom>
          <a:solidFill>
            <a:schemeClr val="bg1"/>
          </a:solidFill>
          <a:ln>
            <a:solidFill>
              <a:srgbClr val="4A318F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ru-RU" sz="1400" b="1" dirty="0">
                <a:solidFill>
                  <a:srgbClr val="000000"/>
                </a:solidFill>
                <a:latin typeface="+mn-lt"/>
              </a:rPr>
              <a:t>Цели указанных изменений:</a:t>
            </a:r>
            <a:r>
              <a:rPr kumimoji="0" lang="ru-RU" sz="1400" dirty="0">
                <a:solidFill>
                  <a:srgbClr val="000000"/>
                </a:solidFill>
                <a:latin typeface="+mn-lt"/>
              </a:rPr>
              <a:t> создание механизмов координации деятельности по размещению заказов на закупку импортного оборудования, работ и услуг за рубежом, осуществляемых в рамках крупных инвестиционных проектов, реализуемых государственными организациями и акционерными обществами, доля Российской Федерации в уставных капиталах которых составляет более 50 процентов, инвестиционных проектов, которым оказываются меры государственной поддержки</a:t>
            </a:r>
            <a:endParaRPr kumimoji="0" lang="ru-RU" sz="1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4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ИЗМЕНЕНИЯ В ЗАКОНЕ № 223-ФЗ (Закон № 249-ФЗ)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22"/>
          <p:cNvSpPr>
            <a:spLocks noChangeArrowheads="1"/>
          </p:cNvSpPr>
          <p:nvPr/>
        </p:nvSpPr>
        <p:spPr bwMode="auto">
          <a:xfrm>
            <a:off x="2483768" y="2114549"/>
            <a:ext cx="5472782" cy="72072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4A318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b="1" dirty="0">
                <a:solidFill>
                  <a:srgbClr val="FF0000"/>
                </a:solidFill>
              </a:rPr>
              <a:t>Особенности осуществления закупок, предусмотренные </a:t>
            </a:r>
          </a:p>
          <a:p>
            <a:pPr eaLnBrk="1" hangingPunct="1"/>
            <a:r>
              <a:rPr lang="ru-RU" sz="1400" b="1" dirty="0">
                <a:solidFill>
                  <a:srgbClr val="FF0000"/>
                </a:solidFill>
              </a:rPr>
              <a:t>Законом № 249-ФЗ распространяются на коммерческие </a:t>
            </a:r>
          </a:p>
          <a:p>
            <a:pPr eaLnBrk="1" hangingPunct="1"/>
            <a:r>
              <a:rPr lang="ru-RU" sz="1400" b="1" dirty="0">
                <a:solidFill>
                  <a:srgbClr val="FF0000"/>
                </a:solidFill>
              </a:rPr>
              <a:t>организации при реализации ими инвестиционных проектов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483768" y="951582"/>
            <a:ext cx="3316287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3200" b="1" dirty="0">
                <a:solidFill>
                  <a:srgbClr val="FF0000"/>
                </a:solidFill>
                <a:latin typeface="+mn-lt"/>
              </a:rPr>
              <a:t>ВНИМАНИЕ !</a:t>
            </a:r>
          </a:p>
        </p:txBody>
      </p:sp>
      <p:sp>
        <p:nvSpPr>
          <p:cNvPr id="11" name="Овал 10"/>
          <p:cNvSpPr/>
          <p:nvPr/>
        </p:nvSpPr>
        <p:spPr>
          <a:xfrm>
            <a:off x="1835696" y="2259011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2483769" y="3574256"/>
            <a:ext cx="5472782" cy="719138"/>
          </a:xfrm>
          <a:prstGeom prst="homePlate">
            <a:avLst>
              <a:gd name="adj" fmla="val 0"/>
            </a:avLst>
          </a:prstGeom>
          <a:ln>
            <a:solidFill>
              <a:srgbClr val="3E418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Новая часть 5.1 статьи 3 !!!</a:t>
            </a:r>
          </a:p>
          <a:p>
            <a:pPr eaLnBrk="1" hangingPunct="1"/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Договоры на поставку товаров, выполнение работ, оказание </a:t>
            </a:r>
          </a:p>
          <a:p>
            <a:pPr eaLnBrk="1" hangingPunct="1"/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услуг заключаются заказчиком в соответствии с планом закупки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35696" y="3717925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54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1003" y="764704"/>
            <a:ext cx="788436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0" y="0"/>
            <a:ext cx="78948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ИЗМЕНЕНИЯ В ЗАКОНЕ № 223-ФЗ (Закон № 249-ФЗ)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51582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2733675" y="951582"/>
            <a:ext cx="4176464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0" lang="ru-RU" sz="2000" b="1" dirty="0">
                <a:solidFill>
                  <a:srgbClr val="000000"/>
                </a:solidFill>
                <a:latin typeface="+mn-lt"/>
              </a:rPr>
              <a:t>Правительство РФ устанавливает:</a:t>
            </a:r>
            <a:endParaRPr kumimoji="0" lang="ru-RU" sz="1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2555776" y="2132856"/>
            <a:ext cx="5540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000000"/>
                </a:solidFill>
              </a:rPr>
              <a:t>Правительство РФ </a:t>
            </a:r>
            <a:r>
              <a:rPr lang="ru-RU" sz="2000" b="1" dirty="0" smtClean="0">
                <a:solidFill>
                  <a:srgbClr val="000000"/>
                </a:solidFill>
              </a:rPr>
              <a:t>утверждает </a:t>
            </a:r>
          </a:p>
          <a:p>
            <a:pPr eaLnBrk="1" hangingPunct="1"/>
            <a:r>
              <a:rPr lang="ru-RU" sz="2000" b="1" dirty="0" smtClean="0">
                <a:solidFill>
                  <a:srgbClr val="000000"/>
                </a:solidFill>
              </a:rPr>
              <a:t>(постановление от 4 августа 2015 г. № 785):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7" name="Пятиугольник 22"/>
          <p:cNvSpPr>
            <a:spLocks noChangeArrowheads="1"/>
          </p:cNvSpPr>
          <p:nvPr/>
        </p:nvSpPr>
        <p:spPr bwMode="auto">
          <a:xfrm>
            <a:off x="2195736" y="1484784"/>
            <a:ext cx="5774654" cy="44608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Порядок отбора инвестиционных проектов для включения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в реестр инвестиционных проектов</a:t>
            </a:r>
          </a:p>
        </p:txBody>
      </p:sp>
      <p:sp>
        <p:nvSpPr>
          <p:cNvPr id="18" name="Пятиугольник 22"/>
          <p:cNvSpPr>
            <a:spLocks noChangeArrowheads="1"/>
          </p:cNvSpPr>
          <p:nvPr/>
        </p:nvSpPr>
        <p:spPr bwMode="auto">
          <a:xfrm>
            <a:off x="2195736" y="3212975"/>
            <a:ext cx="5774654" cy="446087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Положение о координационном органе Правительства РФ и его состав</a:t>
            </a:r>
          </a:p>
        </p:txBody>
      </p:sp>
      <p:sp>
        <p:nvSpPr>
          <p:cNvPr id="19" name="Пятиугольник 22"/>
          <p:cNvSpPr>
            <a:spLocks noChangeArrowheads="1"/>
          </p:cNvSpPr>
          <p:nvPr/>
        </p:nvSpPr>
        <p:spPr bwMode="auto">
          <a:xfrm>
            <a:off x="2206427" y="4071938"/>
            <a:ext cx="5774654" cy="1136650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Критерии отнесения товара к продукции машиностроения, а также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цену за единицу товара, при превышении которой сведения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о товаре включаются в перечни перспективных потребностей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в продукции машиностроения, необходимой для реализации </a:t>
            </a:r>
          </a:p>
          <a:p>
            <a:pPr eaLnBrk="1" hangingPunct="1"/>
            <a:r>
              <a:rPr lang="ru-RU" sz="1400" dirty="0">
                <a:solidFill>
                  <a:srgbClr val="000000"/>
                </a:solidFill>
              </a:rPr>
              <a:t>инвестиционных проектов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14253" y="3227262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1714253" y="4424363"/>
            <a:ext cx="431800" cy="431800"/>
          </a:xfrm>
          <a:prstGeom prst="ellipse">
            <a:avLst/>
          </a:prstGeom>
          <a:solidFill>
            <a:srgbClr val="3E4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61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174148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Прямоугольник 5"/>
          <p:cNvSpPr>
            <a:spLocks noChangeArrowheads="1"/>
          </p:cNvSpPr>
          <p:nvPr/>
        </p:nvSpPr>
        <p:spPr bwMode="auto">
          <a:xfrm>
            <a:off x="1720850" y="2636838"/>
            <a:ext cx="5588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Verdana" pitchFamily="34" charset="0"/>
              </a:rPr>
              <a:t>Минэкономразвития России</a:t>
            </a:r>
          </a:p>
        </p:txBody>
      </p:sp>
      <p:sp>
        <p:nvSpPr>
          <p:cNvPr id="63492" name="Прямоугольник 6"/>
          <p:cNvSpPr>
            <a:spLocks noChangeArrowheads="1"/>
          </p:cNvSpPr>
          <p:nvPr/>
        </p:nvSpPr>
        <p:spPr bwMode="auto">
          <a:xfrm>
            <a:off x="1360488" y="3033713"/>
            <a:ext cx="64754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7F7F7F"/>
                </a:solidFill>
                <a:latin typeface="Verdana" pitchFamily="34" charset="0"/>
              </a:rPr>
              <a:t>Департамент развития контрактной системы</a:t>
            </a:r>
          </a:p>
        </p:txBody>
      </p:sp>
      <p:sp>
        <p:nvSpPr>
          <p:cNvPr id="63493" name="Прямоугольник 5"/>
          <p:cNvSpPr>
            <a:spLocks noChangeArrowheads="1"/>
          </p:cNvSpPr>
          <p:nvPr/>
        </p:nvSpPr>
        <p:spPr bwMode="auto">
          <a:xfrm>
            <a:off x="611188" y="4076700"/>
            <a:ext cx="805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044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Соединительная линия уступом 40"/>
          <p:cNvCxnSpPr/>
          <p:nvPr/>
        </p:nvCxnSpPr>
        <p:spPr>
          <a:xfrm rot="10800000">
            <a:off x="4225925" y="4173538"/>
            <a:ext cx="1312863" cy="5556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98488" y="1803400"/>
            <a:ext cx="2808287" cy="1241425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74625" y="1803400"/>
            <a:ext cx="360363" cy="1241425"/>
          </a:xfrm>
          <a:prstGeom prst="rect">
            <a:avLst/>
          </a:prstGeom>
          <a:solidFill>
            <a:srgbClr val="7030A0"/>
          </a:solidFill>
          <a:ln w="12700">
            <a:solidFill>
              <a:srgbClr val="002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46" name="Соединительная линия уступом 45"/>
          <p:cNvCxnSpPr/>
          <p:nvPr/>
        </p:nvCxnSpPr>
        <p:spPr>
          <a:xfrm>
            <a:off x="3467100" y="2217738"/>
            <a:ext cx="863600" cy="647700"/>
          </a:xfrm>
          <a:prstGeom prst="bentConnector3">
            <a:avLst>
              <a:gd name="adj1" fmla="val 100155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flipV="1">
            <a:off x="3495675" y="4037013"/>
            <a:ext cx="769938" cy="692150"/>
          </a:xfrm>
          <a:prstGeom prst="bentConnector3">
            <a:avLst>
              <a:gd name="adj1" fmla="val 100485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038850" y="1803400"/>
            <a:ext cx="2882900" cy="1250950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614988" y="1803400"/>
            <a:ext cx="360362" cy="1246188"/>
          </a:xfrm>
          <a:prstGeom prst="rect">
            <a:avLst/>
          </a:prstGeom>
          <a:solidFill>
            <a:srgbClr val="7030A0"/>
          </a:solidFill>
          <a:ln w="12700">
            <a:solidFill>
              <a:srgbClr val="002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cxnSp>
        <p:nvCxnSpPr>
          <p:cNvPr id="55" name="Соединительная линия уступом 54"/>
          <p:cNvCxnSpPr/>
          <p:nvPr/>
        </p:nvCxnSpPr>
        <p:spPr>
          <a:xfrm rot="10800000" flipV="1">
            <a:off x="4854575" y="2214563"/>
            <a:ext cx="658813" cy="631825"/>
          </a:xfrm>
          <a:prstGeom prst="bentConnector3">
            <a:avLst>
              <a:gd name="adj1" fmla="val 1101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3686175" y="2646363"/>
            <a:ext cx="1695450" cy="1617662"/>
          </a:xfrm>
          <a:prstGeom prst="ellipse">
            <a:avLst/>
          </a:prstGeom>
          <a:solidFill>
            <a:srgbClr val="663B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179" name="Прямоугольник 59"/>
          <p:cNvSpPr>
            <a:spLocks noChangeArrowheads="1"/>
          </p:cNvSpPr>
          <p:nvPr/>
        </p:nvSpPr>
        <p:spPr bwMode="auto">
          <a:xfrm>
            <a:off x="3768725" y="2897188"/>
            <a:ext cx="15811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>
              <a:lnSpc>
                <a:spcPts val="13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500" b="1" dirty="0">
                <a:solidFill>
                  <a:schemeClr val="bg1"/>
                </a:solidFill>
                <a:latin typeface="Arial" charset="0"/>
              </a:rPr>
              <a:t>Электронные</a:t>
            </a:r>
          </a:p>
          <a:p>
            <a:pPr algn="ctr" eaLnBrk="1" hangingPunct="1">
              <a:lnSpc>
                <a:spcPts val="13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500" b="1" dirty="0">
                <a:solidFill>
                  <a:schemeClr val="bg1"/>
                </a:solidFill>
                <a:latin typeface="Arial" charset="0"/>
              </a:rPr>
              <a:t>процедуры</a:t>
            </a:r>
          </a:p>
        </p:txBody>
      </p:sp>
      <p:sp>
        <p:nvSpPr>
          <p:cNvPr id="7180" name="TextBox 60"/>
          <p:cNvSpPr txBox="1">
            <a:spLocks noChangeArrowheads="1"/>
          </p:cNvSpPr>
          <p:nvPr/>
        </p:nvSpPr>
        <p:spPr bwMode="auto">
          <a:xfrm>
            <a:off x="219075" y="2247900"/>
            <a:ext cx="357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1" name="TextBox 65"/>
          <p:cNvSpPr txBox="1">
            <a:spLocks noChangeArrowheads="1"/>
          </p:cNvSpPr>
          <p:nvPr/>
        </p:nvSpPr>
        <p:spPr bwMode="auto">
          <a:xfrm>
            <a:off x="5638800" y="2247900"/>
            <a:ext cx="357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182" name="Прямоугольник 73"/>
          <p:cNvSpPr>
            <a:spLocks noChangeArrowheads="1"/>
          </p:cNvSpPr>
          <p:nvPr/>
        </p:nvSpPr>
        <p:spPr bwMode="auto">
          <a:xfrm>
            <a:off x="649288" y="2039938"/>
            <a:ext cx="27225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Возможность подачи заявки </a:t>
            </a:r>
            <a:r>
              <a:rPr lang="ru-RU" altLang="ru-RU" sz="1600" b="1">
                <a:latin typeface="Arial" charset="0"/>
              </a:rPr>
              <a:t>24</a:t>
            </a:r>
            <a:r>
              <a:rPr lang="ru-RU" altLang="ru-RU" sz="1600">
                <a:latin typeface="Arial" charset="0"/>
              </a:rPr>
              <a:t> часа в сутки</a:t>
            </a:r>
            <a:br>
              <a:rPr lang="ru-RU" altLang="ru-RU" sz="1600">
                <a:latin typeface="Arial" charset="0"/>
              </a:rPr>
            </a:br>
            <a:r>
              <a:rPr lang="ru-RU" altLang="ru-RU" sz="1600">
                <a:latin typeface="Arial" charset="0"/>
              </a:rPr>
              <a:t>из любого региона</a:t>
            </a:r>
          </a:p>
        </p:txBody>
      </p:sp>
      <p:sp>
        <p:nvSpPr>
          <p:cNvPr id="7183" name="Прямоугольник 80"/>
          <p:cNvSpPr>
            <a:spLocks noChangeArrowheads="1"/>
          </p:cNvSpPr>
          <p:nvPr/>
        </p:nvSpPr>
        <p:spPr bwMode="auto">
          <a:xfrm>
            <a:off x="6053138" y="2011363"/>
            <a:ext cx="27733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Рост возможностей для контроля (автоматизированный контроль)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8488" y="3946525"/>
            <a:ext cx="2808287" cy="1239838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74625" y="3946525"/>
            <a:ext cx="360363" cy="1239838"/>
          </a:xfrm>
          <a:prstGeom prst="rect">
            <a:avLst/>
          </a:prstGeom>
          <a:solidFill>
            <a:srgbClr val="7030A0"/>
          </a:solidFill>
          <a:ln w="12700">
            <a:solidFill>
              <a:srgbClr val="002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038850" y="3946525"/>
            <a:ext cx="2882900" cy="1249363"/>
          </a:xfrm>
          <a:prstGeom prst="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EAF3FD"/>
              </a:gs>
            </a:gsLst>
            <a:lin ang="5400000" scaled="1"/>
          </a:gradFill>
          <a:ln w="127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614988" y="3946525"/>
            <a:ext cx="360362" cy="1246188"/>
          </a:xfrm>
          <a:prstGeom prst="rect">
            <a:avLst/>
          </a:prstGeom>
          <a:solidFill>
            <a:srgbClr val="7030A0"/>
          </a:solidFill>
          <a:ln w="12700">
            <a:solidFill>
              <a:srgbClr val="002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188" name="TextBox 58"/>
          <p:cNvSpPr txBox="1">
            <a:spLocks noChangeArrowheads="1"/>
          </p:cNvSpPr>
          <p:nvPr/>
        </p:nvSpPr>
        <p:spPr bwMode="auto">
          <a:xfrm>
            <a:off x="219075" y="4389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9" name="TextBox 63"/>
          <p:cNvSpPr txBox="1">
            <a:spLocks noChangeArrowheads="1"/>
          </p:cNvSpPr>
          <p:nvPr/>
        </p:nvSpPr>
        <p:spPr bwMode="auto">
          <a:xfrm>
            <a:off x="5638800" y="438943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90" name="Прямоугольник 64"/>
          <p:cNvSpPr>
            <a:spLocks noChangeArrowheads="1"/>
          </p:cNvSpPr>
          <p:nvPr/>
        </p:nvSpPr>
        <p:spPr bwMode="auto">
          <a:xfrm>
            <a:off x="622300" y="4240213"/>
            <a:ext cx="26257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Простота, понятность,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открытость, удобство</a:t>
            </a:r>
          </a:p>
        </p:txBody>
      </p:sp>
      <p:sp>
        <p:nvSpPr>
          <p:cNvPr id="7191" name="Прямоугольник 66"/>
          <p:cNvSpPr>
            <a:spLocks noChangeArrowheads="1"/>
          </p:cNvSpPr>
          <p:nvPr/>
        </p:nvSpPr>
        <p:spPr bwMode="auto">
          <a:xfrm>
            <a:off x="6062663" y="4232275"/>
            <a:ext cx="28797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Анонимность рассмотрения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charset="0"/>
              </a:rPr>
              <a:t>заявки, снижение рисков сговора</a:t>
            </a:r>
          </a:p>
        </p:txBody>
      </p:sp>
      <p:sp>
        <p:nvSpPr>
          <p:cNvPr id="7194" name="TextBox 2"/>
          <p:cNvSpPr txBox="1">
            <a:spLocks noChangeArrowheads="1"/>
          </p:cNvSpPr>
          <p:nvPr/>
        </p:nvSpPr>
        <p:spPr bwMode="auto">
          <a:xfrm>
            <a:off x="1044575" y="179388"/>
            <a:ext cx="712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ПРЕИМУЩЕСТВА ЭЛЕКТРОННЫХ ПРОЦЕДУР</a:t>
            </a:r>
          </a:p>
        </p:txBody>
      </p:sp>
      <p:pic>
        <p:nvPicPr>
          <p:cNvPr id="7195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89949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973138" y="134938"/>
            <a:ext cx="712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ВИДЫ ЭЛЕКТРОННЫХ ПРОЦЕДУР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4725" y="2562225"/>
            <a:ext cx="3671888" cy="410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58B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5">
                <a:lumMod val="40000"/>
                <a:lumOff val="60000"/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kumimoji="1" lang="ru-RU" sz="3200"/>
          </a:p>
        </p:txBody>
      </p:sp>
      <p:sp>
        <p:nvSpPr>
          <p:cNvPr id="9222" name="TextBox 32"/>
          <p:cNvSpPr txBox="1">
            <a:spLocks noChangeArrowheads="1"/>
          </p:cNvSpPr>
          <p:nvPr/>
        </p:nvSpPr>
        <p:spPr bwMode="auto">
          <a:xfrm>
            <a:off x="5035550" y="2620963"/>
            <a:ext cx="360838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Электронный конкурс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Электронный конкурс </a:t>
            </a:r>
            <a:br>
              <a:rPr lang="ru-RU" altLang="ru-RU" sz="1800" b="1" dirty="0" smtClean="0">
                <a:latin typeface="+mn-lt"/>
                <a:cs typeface="Arial" panose="020B0604020202020204" pitchFamily="34" charset="0"/>
              </a:rPr>
            </a:b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с ограниченным участием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Электронный двухэтапный конкурс (в том числе с ограниченным участием)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Электронный запрос котировок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ru-RU" altLang="ru-RU" sz="1800" b="1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800" b="1" dirty="0" smtClean="0">
                <a:latin typeface="+mn-lt"/>
                <a:cs typeface="Arial" panose="020B0604020202020204" pitchFamily="34" charset="0"/>
              </a:rPr>
              <a:t>Электронный  запрос предложений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2565400"/>
            <a:ext cx="3671888" cy="410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58B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5">
                <a:lumMod val="40000"/>
                <a:lumOff val="60000"/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kumimoji="1" lang="ru-RU" sz="3200"/>
          </a:p>
        </p:txBody>
      </p:sp>
      <p:sp>
        <p:nvSpPr>
          <p:cNvPr id="11" name="Прямоугольник 10"/>
          <p:cNvSpPr/>
          <p:nvPr/>
        </p:nvSpPr>
        <p:spPr>
          <a:xfrm>
            <a:off x="728663" y="2952750"/>
            <a:ext cx="30892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latin typeface="+mn-lt"/>
                <a:cs typeface="Arial" panose="020B0604020202020204" pitchFamily="34" charset="0"/>
              </a:rPr>
              <a:t>Текущее законодательство предусматривает возможность  проведение </a:t>
            </a:r>
            <a:br>
              <a:rPr lang="ru-RU" altLang="ru-RU" b="1" dirty="0">
                <a:latin typeface="+mn-lt"/>
                <a:cs typeface="Arial" panose="020B0604020202020204" pitchFamily="34" charset="0"/>
              </a:rPr>
            </a:br>
            <a:r>
              <a:rPr lang="ru-RU" altLang="ru-RU" b="1" dirty="0">
                <a:latin typeface="+mn-lt"/>
                <a:cs typeface="Arial" panose="020B0604020202020204" pitchFamily="34" charset="0"/>
              </a:rPr>
              <a:t>в электронном виде только </a:t>
            </a:r>
            <a:r>
              <a:rPr lang="ru-RU" altLang="ru-RU" b="1" dirty="0">
                <a:solidFill>
                  <a:srgbClr val="6600CC"/>
                </a:solidFill>
                <a:latin typeface="+mn-lt"/>
                <a:cs typeface="Arial" panose="020B0604020202020204" pitchFamily="34" charset="0"/>
              </a:rPr>
              <a:t>АУКЦИОНОВ</a:t>
            </a:r>
          </a:p>
          <a:p>
            <a:pPr algn="just" eaLnBrk="1" hangingPunct="1">
              <a:defRPr/>
            </a:pPr>
            <a:r>
              <a:rPr lang="ru-RU" altLang="ru-RU" dirty="0"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87500"/>
            <a:ext cx="37750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1630363"/>
            <a:ext cx="3822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9750" y="1762125"/>
            <a:ext cx="36718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Действующие законодательство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86313" y="1630363"/>
            <a:ext cx="36718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Переход на конкурентные процедуры</a:t>
            </a:r>
          </a:p>
        </p:txBody>
      </p:sp>
      <p:pic>
        <p:nvPicPr>
          <p:cNvPr id="820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4994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22"/>
          <p:cNvSpPr>
            <a:spLocks noChangeArrowheads="1"/>
          </p:cNvSpPr>
          <p:nvPr/>
        </p:nvSpPr>
        <p:spPr bwMode="auto">
          <a:xfrm>
            <a:off x="107950" y="1292225"/>
            <a:ext cx="6264275" cy="75088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131888" y="84138"/>
            <a:ext cx="712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ОБЩИЕ  ПОДХОДЫ К ПОСТРОЕНИЮ АЛГОРИТМОВ ЭЛЕКТРОННЫХ ПРОЦЕДУР</a:t>
            </a:r>
          </a:p>
        </p:txBody>
      </p:sp>
      <p:sp>
        <p:nvSpPr>
          <p:cNvPr id="11270" name="Прямоугольник 32"/>
          <p:cNvSpPr>
            <a:spLocks noChangeArrowheads="1"/>
          </p:cNvSpPr>
          <p:nvPr/>
        </p:nvSpPr>
        <p:spPr bwMode="auto">
          <a:xfrm>
            <a:off x="274638" y="1497013"/>
            <a:ext cx="595354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 smtClean="0">
                <a:solidFill>
                  <a:srgbClr val="6600CC"/>
                </a:solidFill>
                <a:latin typeface="Arial" charset="0"/>
              </a:rPr>
              <a:t>АНОНИМНОСТЬ </a:t>
            </a:r>
            <a:r>
              <a:rPr kumimoji="1" lang="ru-RU" altLang="ru-RU" sz="1600" b="1" dirty="0" smtClean="0">
                <a:latin typeface="Arial" charset="0"/>
              </a:rPr>
              <a:t>подачи </a:t>
            </a:r>
            <a:r>
              <a:rPr kumimoji="1" lang="ru-RU" altLang="ru-RU" sz="1600" b="1" dirty="0">
                <a:latin typeface="Arial" charset="0"/>
              </a:rPr>
              <a:t>заявок</a:t>
            </a:r>
            <a:endParaRPr kumimoji="1" lang="en-US" altLang="ru-RU" sz="1600" b="1" dirty="0">
              <a:latin typeface="Arial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6208137" y="1628776"/>
            <a:ext cx="750888" cy="77787"/>
          </a:xfrm>
          <a:prstGeom prst="triangle">
            <a:avLst>
              <a:gd name="adj" fmla="val 50118"/>
            </a:avLst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3" name="Пятиугольник 22"/>
          <p:cNvSpPr>
            <a:spLocks noChangeArrowheads="1"/>
          </p:cNvSpPr>
          <p:nvPr/>
        </p:nvSpPr>
        <p:spPr bwMode="auto">
          <a:xfrm>
            <a:off x="6757988" y="1292225"/>
            <a:ext cx="2206625" cy="75088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22"/>
          <p:cNvSpPr>
            <a:spLocks noChangeArrowheads="1"/>
          </p:cNvSpPr>
          <p:nvPr/>
        </p:nvSpPr>
        <p:spPr bwMode="auto">
          <a:xfrm>
            <a:off x="107950" y="2280213"/>
            <a:ext cx="6264275" cy="97936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4" name="Прямоугольник 32"/>
          <p:cNvSpPr>
            <a:spLocks noChangeArrowheads="1"/>
          </p:cNvSpPr>
          <p:nvPr/>
        </p:nvSpPr>
        <p:spPr bwMode="auto">
          <a:xfrm>
            <a:off x="241300" y="2424113"/>
            <a:ext cx="59868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>
                <a:latin typeface="Arial" charset="0"/>
              </a:rPr>
              <a:t>Обезличенная оценка заявок по </a:t>
            </a:r>
            <a:r>
              <a:rPr kumimoji="1" lang="ru-RU" altLang="ru-RU" sz="1600" b="1" dirty="0" smtClean="0">
                <a:solidFill>
                  <a:srgbClr val="6600CC"/>
                </a:solidFill>
                <a:latin typeface="Arial" charset="0"/>
              </a:rPr>
              <a:t>КРИТЕРИЮ КАЧЕСТВА</a:t>
            </a:r>
            <a:endParaRPr kumimoji="1" lang="en-US" altLang="ru-RU" sz="16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6220909" y="2759870"/>
            <a:ext cx="749300" cy="77787"/>
          </a:xfrm>
          <a:prstGeom prst="triangle">
            <a:avLst>
              <a:gd name="adj" fmla="val 50118"/>
            </a:avLst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Пятиугольник 22"/>
          <p:cNvSpPr>
            <a:spLocks noChangeArrowheads="1"/>
          </p:cNvSpPr>
          <p:nvPr/>
        </p:nvSpPr>
        <p:spPr bwMode="auto">
          <a:xfrm>
            <a:off x="6757988" y="2294600"/>
            <a:ext cx="2206625" cy="964975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ятиугольник 22"/>
          <p:cNvSpPr>
            <a:spLocks noChangeArrowheads="1"/>
          </p:cNvSpPr>
          <p:nvPr/>
        </p:nvSpPr>
        <p:spPr bwMode="auto">
          <a:xfrm>
            <a:off x="107950" y="3518471"/>
            <a:ext cx="6264275" cy="110668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2" name="Прямоугольник 32"/>
          <p:cNvSpPr>
            <a:spLocks noChangeArrowheads="1"/>
          </p:cNvSpPr>
          <p:nvPr/>
        </p:nvSpPr>
        <p:spPr bwMode="auto">
          <a:xfrm>
            <a:off x="107950" y="3679161"/>
            <a:ext cx="6130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>
                <a:latin typeface="Arial" charset="0"/>
              </a:rPr>
              <a:t>Раскрытие информации о </a:t>
            </a:r>
            <a:r>
              <a:rPr kumimoji="1" lang="ru-RU" altLang="ru-RU" sz="1600" b="1" dirty="0" smtClean="0">
                <a:solidFill>
                  <a:srgbClr val="6600CC"/>
                </a:solidFill>
                <a:latin typeface="Arial" charset="0"/>
              </a:rPr>
              <a:t>ЦЕНОВЫХ ПРЕДЛОЖЕНИЯХ </a:t>
            </a:r>
            <a:r>
              <a:rPr kumimoji="1" lang="ru-RU" altLang="ru-RU" sz="1600" b="1" dirty="0" smtClean="0">
                <a:latin typeface="Arial" charset="0"/>
              </a:rPr>
              <a:t>только в </a:t>
            </a:r>
            <a:r>
              <a:rPr kumimoji="1" lang="ru-RU" altLang="ru-RU" sz="1600" b="1" dirty="0" smtClean="0">
                <a:solidFill>
                  <a:srgbClr val="6600CC"/>
                </a:solidFill>
                <a:latin typeface="Arial" charset="0"/>
              </a:rPr>
              <a:t>ИТОГОВОМ ПРОТОКОЛЕ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ru-RU" altLang="ru-RU" sz="1600" b="1" dirty="0">
              <a:solidFill>
                <a:srgbClr val="6600CC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1" lang="en-US" altLang="ru-RU" sz="16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6220909" y="4014918"/>
            <a:ext cx="749300" cy="77787"/>
          </a:xfrm>
          <a:prstGeom prst="triangle">
            <a:avLst>
              <a:gd name="adj" fmla="val 50118"/>
            </a:avLst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5" name="Пятиугольник 22"/>
          <p:cNvSpPr>
            <a:spLocks noChangeArrowheads="1"/>
          </p:cNvSpPr>
          <p:nvPr/>
        </p:nvSpPr>
        <p:spPr bwMode="auto">
          <a:xfrm>
            <a:off x="6757113" y="3518471"/>
            <a:ext cx="2206625" cy="110668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ятиугольник 22"/>
          <p:cNvSpPr>
            <a:spLocks noChangeArrowheads="1"/>
          </p:cNvSpPr>
          <p:nvPr/>
        </p:nvSpPr>
        <p:spPr bwMode="auto">
          <a:xfrm>
            <a:off x="120651" y="4884049"/>
            <a:ext cx="6264275" cy="1110704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6" name="Прямоугольник 32"/>
          <p:cNvSpPr>
            <a:spLocks noChangeArrowheads="1"/>
          </p:cNvSpPr>
          <p:nvPr/>
        </p:nvSpPr>
        <p:spPr bwMode="auto">
          <a:xfrm>
            <a:off x="115889" y="5006713"/>
            <a:ext cx="6256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>
                <a:latin typeface="Arial" charset="0"/>
              </a:rPr>
              <a:t>Информирование каждого участника только о результатах оценки  его заявки и лучшей цене, </a:t>
            </a:r>
            <a:r>
              <a:rPr kumimoji="1" lang="ru-RU" altLang="ru-RU" sz="1600" b="1" dirty="0" smtClean="0">
                <a:latin typeface="Arial" charset="0"/>
              </a:rPr>
              <a:t>введение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b="1" dirty="0" smtClean="0">
                <a:solidFill>
                  <a:srgbClr val="6600CC"/>
                </a:solidFill>
                <a:latin typeface="Arial" charset="0"/>
              </a:rPr>
              <a:t> «ПЕРЕТОРЖКИ» </a:t>
            </a:r>
            <a:endParaRPr kumimoji="1" lang="en-US" altLang="ru-RU" sz="1600" b="1" dirty="0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6246670" y="5400273"/>
            <a:ext cx="750888" cy="77787"/>
          </a:xfrm>
          <a:prstGeom prst="triangle">
            <a:avLst>
              <a:gd name="adj" fmla="val 50118"/>
            </a:avLst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9" name="Пятиугольник 22"/>
          <p:cNvSpPr>
            <a:spLocks noChangeArrowheads="1"/>
          </p:cNvSpPr>
          <p:nvPr/>
        </p:nvSpPr>
        <p:spPr bwMode="auto">
          <a:xfrm>
            <a:off x="6770687" y="4898655"/>
            <a:ext cx="2206625" cy="1096098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89" name="Прямоугольник 32"/>
          <p:cNvSpPr>
            <a:spLocks noChangeArrowheads="1"/>
          </p:cNvSpPr>
          <p:nvPr/>
        </p:nvSpPr>
        <p:spPr bwMode="auto">
          <a:xfrm>
            <a:off x="6783388" y="1401763"/>
            <a:ext cx="21812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100" b="1" dirty="0">
                <a:latin typeface="Arial" charset="0"/>
              </a:rPr>
              <a:t>Устраняются возможности для сговора участников </a:t>
            </a:r>
            <a:endParaRPr kumimoji="1" lang="en-US" altLang="ru-RU" sz="1100" b="1" dirty="0">
              <a:latin typeface="Arial" charset="0"/>
            </a:endParaRPr>
          </a:p>
        </p:txBody>
      </p:sp>
      <p:sp>
        <p:nvSpPr>
          <p:cNvPr id="11290" name="Прямоугольник 32"/>
          <p:cNvSpPr>
            <a:spLocks noChangeArrowheads="1"/>
          </p:cNvSpPr>
          <p:nvPr/>
        </p:nvSpPr>
        <p:spPr bwMode="auto">
          <a:xfrm>
            <a:off x="6783388" y="2339975"/>
            <a:ext cx="2181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100" b="1" dirty="0">
                <a:latin typeface="Arial" charset="0"/>
              </a:rPr>
              <a:t>Сокращается субъективизм оценки заявок </a:t>
            </a:r>
            <a:endParaRPr kumimoji="1" lang="en-US" altLang="ru-RU" sz="1100" b="1" dirty="0">
              <a:latin typeface="Arial" charset="0"/>
            </a:endParaRPr>
          </a:p>
        </p:txBody>
      </p:sp>
      <p:sp>
        <p:nvSpPr>
          <p:cNvPr id="11291" name="Прямоугольник 32"/>
          <p:cNvSpPr>
            <a:spLocks noChangeArrowheads="1"/>
          </p:cNvSpPr>
          <p:nvPr/>
        </p:nvSpPr>
        <p:spPr bwMode="auto">
          <a:xfrm>
            <a:off x="34925" y="960438"/>
            <a:ext cx="3927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b="1">
                <a:solidFill>
                  <a:srgbClr val="7030A0"/>
                </a:solidFill>
                <a:latin typeface="Arial" charset="0"/>
              </a:rPr>
              <a:t>Как предполагается реализовать</a:t>
            </a:r>
            <a:endParaRPr kumimoji="1" lang="en-US" altLang="ru-RU" sz="1400" b="1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1293" name="Прямоугольник 32"/>
          <p:cNvSpPr>
            <a:spLocks noChangeArrowheads="1"/>
          </p:cNvSpPr>
          <p:nvPr/>
        </p:nvSpPr>
        <p:spPr bwMode="auto">
          <a:xfrm>
            <a:off x="6734969" y="3570784"/>
            <a:ext cx="22287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100" b="1" dirty="0">
                <a:latin typeface="Arial" charset="0"/>
              </a:rPr>
              <a:t>Уменьшается возможность «подгонки» итогового результата под своего поставщика</a:t>
            </a:r>
            <a:endParaRPr kumimoji="1" lang="en-US" altLang="ru-RU" sz="1100" b="1" dirty="0">
              <a:latin typeface="Arial" charset="0"/>
            </a:endParaRPr>
          </a:p>
        </p:txBody>
      </p:sp>
      <p:sp>
        <p:nvSpPr>
          <p:cNvPr id="11294" name="Прямоугольник 32"/>
          <p:cNvSpPr>
            <a:spLocks noChangeArrowheads="1"/>
          </p:cNvSpPr>
          <p:nvPr/>
        </p:nvSpPr>
        <p:spPr bwMode="auto">
          <a:xfrm>
            <a:off x="6796087" y="5072633"/>
            <a:ext cx="21812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100" b="1" dirty="0">
                <a:latin typeface="Arial" charset="0"/>
              </a:rPr>
              <a:t>Развитие возможностей для добросовестной конкуренции</a:t>
            </a:r>
            <a:endParaRPr kumimoji="1" lang="en-US" altLang="ru-RU" sz="1100" b="1" dirty="0">
              <a:latin typeface="Arial" charset="0"/>
            </a:endParaRPr>
          </a:p>
        </p:txBody>
      </p:sp>
      <p:sp>
        <p:nvSpPr>
          <p:cNvPr id="11295" name="Прямоугольник 32"/>
          <p:cNvSpPr>
            <a:spLocks noChangeArrowheads="1"/>
          </p:cNvSpPr>
          <p:nvPr/>
        </p:nvSpPr>
        <p:spPr bwMode="auto">
          <a:xfrm>
            <a:off x="6908800" y="884238"/>
            <a:ext cx="21828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b="1">
                <a:solidFill>
                  <a:srgbClr val="7030A0"/>
                </a:solidFill>
                <a:latin typeface="Arial" charset="0"/>
              </a:rPr>
              <a:t>Что достигается</a:t>
            </a:r>
            <a:endParaRPr kumimoji="1" lang="en-US" altLang="ru-RU" sz="1400" b="1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1296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9825"/>
            <a:ext cx="9715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9"/>
          <p:cNvSpPr txBox="1">
            <a:spLocks/>
          </p:cNvSpPr>
          <p:nvPr/>
        </p:nvSpPr>
        <p:spPr>
          <a:xfrm>
            <a:off x="8388424" y="6309321"/>
            <a:ext cx="755576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614158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11003" y="0"/>
            <a:ext cx="9132997" cy="620688"/>
          </a:xfrm>
          <a:prstGeom prst="rect">
            <a:avLst/>
          </a:prstGeom>
          <a:solidFill>
            <a:srgbClr val="E9EFF7"/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 НОВОВВЕДЕНИЯ </a:t>
            </a:r>
            <a:endParaRPr lang="ru-RU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98" y="850918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ятиугольник 41"/>
          <p:cNvSpPr/>
          <p:nvPr/>
        </p:nvSpPr>
        <p:spPr>
          <a:xfrm>
            <a:off x="189731" y="1988840"/>
            <a:ext cx="2841565" cy="96037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506" y="2299588"/>
            <a:ext cx="2756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>
              <a:spcAft>
                <a:spcPts val="0"/>
              </a:spcAft>
            </a:pPr>
            <a:r>
              <a:rPr lang="ru-RU" sz="1400" b="1" dirty="0" smtClean="0">
                <a:solidFill>
                  <a:srgbClr val="4A318F"/>
                </a:solidFill>
                <a:ea typeface="Calibri"/>
              </a:rPr>
              <a:t>НОВЫЕ ПОНЯТИЯ В ГЛОССАРИИ  </a:t>
            </a:r>
            <a:endParaRPr lang="ru-RU" sz="1400" b="1" dirty="0">
              <a:solidFill>
                <a:srgbClr val="7030A0"/>
              </a:solidFill>
              <a:ea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070792" y="951582"/>
            <a:ext cx="5808698" cy="134800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070792" y="2630481"/>
            <a:ext cx="5808697" cy="368987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168" y="987629"/>
            <a:ext cx="5644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6600CC"/>
                </a:solidFill>
              </a:rPr>
              <a:t>ЭЛЕКТРОННЫЕ ПРОЦЕДУРЫ ОПРЕДЕЛЕНИЯ ПОСТАВЩИКОВ (ПОДРЯДЧИКОВ, ИСПОЛНИТЕЛЕЙ) </a:t>
            </a:r>
            <a:r>
              <a:rPr lang="ru-RU" sz="1400" b="1" dirty="0"/>
              <a:t>– открытый конкурс в электронной </a:t>
            </a:r>
            <a:r>
              <a:rPr lang="ru-RU" sz="1400" b="1" dirty="0" smtClean="0"/>
              <a:t>форме, конкурс  с </a:t>
            </a:r>
            <a:r>
              <a:rPr lang="ru-RU" sz="1400" b="1" dirty="0"/>
              <a:t>ограниченным участием в электронной форме, двухэтапный конкурс </a:t>
            </a:r>
            <a:r>
              <a:rPr lang="ru-RU" sz="1400" b="1" dirty="0" smtClean="0"/>
              <a:t>в </a:t>
            </a:r>
            <a:r>
              <a:rPr lang="ru-RU" sz="1400" b="1" dirty="0"/>
              <a:t>электронной форме, аукцион в электронной форме, запрос котировок </a:t>
            </a:r>
            <a:r>
              <a:rPr lang="ru-RU" sz="1400" b="1" dirty="0" smtClean="0"/>
              <a:t>в </a:t>
            </a:r>
            <a:r>
              <a:rPr lang="ru-RU" sz="1400" b="1" dirty="0"/>
              <a:t>электронной форме, запрос предложений в электронной </a:t>
            </a:r>
            <a:r>
              <a:rPr lang="ru-RU" sz="1400" b="1" dirty="0" smtClean="0"/>
              <a:t>форме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27783" y="2780928"/>
            <a:ext cx="6212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1400" b="1" dirty="0" smtClean="0">
                <a:solidFill>
                  <a:srgbClr val="6600CC"/>
                </a:solidFill>
              </a:rPr>
              <a:t>УНИВЕРСАЛЬНАЯ ЭЛЕКТРОННАЯ ПЛОЩАДКА (ДАЛЕЕ – ЭЛЕКТРОННАЯ ПЛОЩАДКА)</a:t>
            </a:r>
            <a:r>
              <a:rPr lang="ru-RU" sz="1400" b="1" dirty="0" smtClean="0"/>
              <a:t> </a:t>
            </a:r>
            <a:r>
              <a:rPr lang="ru-RU" sz="1400" b="1" dirty="0"/>
              <a:t>– сайт в информационно-телекоммуникационной сети «Интернет», на котором проводятся электронные процедуры определения поставщиков (подрядчиков, исполнителей) в соответствии с </a:t>
            </a:r>
            <a:r>
              <a:rPr lang="ru-RU" sz="1400" b="1" dirty="0">
                <a:solidFill>
                  <a:srgbClr val="6600CC"/>
                </a:solidFill>
              </a:rPr>
              <a:t>настоящим Федеральным законом</a:t>
            </a:r>
            <a:r>
              <a:rPr lang="ru-RU" sz="1400" b="1" dirty="0"/>
              <a:t>, конкурентные закупки в электронной форме в соответствии с Федеральным законом от 18 июля </a:t>
            </a:r>
            <a:r>
              <a:rPr lang="ru-RU" sz="1400" b="1" dirty="0" smtClean="0"/>
              <a:t>2011г. </a:t>
            </a:r>
            <a:r>
              <a:rPr lang="ru-RU" sz="1400" b="1" dirty="0">
                <a:solidFill>
                  <a:srgbClr val="6600CC"/>
                </a:solidFill>
              </a:rPr>
              <a:t>№ 223-ФЗ </a:t>
            </a:r>
            <a:r>
              <a:rPr lang="ru-RU" sz="1400" b="1" dirty="0"/>
              <a:t>«О закупках товаров, работ, услуг отдельными видами юридических лиц», продажа государственного или муниципального имущества в электронной форме в соответствии с Федеральным законом от 21 декабря </a:t>
            </a:r>
            <a:r>
              <a:rPr lang="ru-RU" sz="1400" b="1" dirty="0" smtClean="0"/>
              <a:t>2001г. </a:t>
            </a:r>
            <a:r>
              <a:rPr lang="ru-RU" sz="1400" b="1" dirty="0" smtClean="0">
                <a:solidFill>
                  <a:srgbClr val="6600CC"/>
                </a:solidFill>
              </a:rPr>
              <a:t>№ 178-ФЗ </a:t>
            </a:r>
            <a:r>
              <a:rPr lang="ru-RU" sz="1400" b="1" dirty="0"/>
              <a:t>«О приватизации государственного и муниципального имущества», торги в электронной форме по продаже имущества или предприятия должника в соответствии с Федеральным законом от 26 октября </a:t>
            </a:r>
            <a:r>
              <a:rPr lang="ru-RU" sz="1400" b="1" dirty="0" smtClean="0"/>
              <a:t>2002г   </a:t>
            </a:r>
            <a:r>
              <a:rPr lang="ru-RU" sz="1400" b="1" dirty="0" smtClean="0">
                <a:solidFill>
                  <a:srgbClr val="6600CC"/>
                </a:solidFill>
              </a:rPr>
              <a:t>№ </a:t>
            </a:r>
            <a:r>
              <a:rPr lang="ru-RU" sz="1400" b="1" dirty="0">
                <a:solidFill>
                  <a:srgbClr val="6600CC"/>
                </a:solidFill>
              </a:rPr>
              <a:t>127-ФЗ </a:t>
            </a:r>
            <a:r>
              <a:rPr lang="ru-RU" sz="1400" b="1" dirty="0"/>
              <a:t>«О несостоятельности (банкротстве)», иные процедуры в электронной форме (продажа, закупка) в случаях, предусмотренных федеральными </a:t>
            </a:r>
            <a:r>
              <a:rPr lang="ru-RU" sz="1400" b="1" dirty="0" smtClean="0"/>
              <a:t>законами</a:t>
            </a:r>
            <a:endParaRPr lang="ru-RU" sz="1400" b="1" dirty="0"/>
          </a:p>
        </p:txBody>
      </p:sp>
      <p:pic>
        <p:nvPicPr>
          <p:cNvPr id="2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6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20688"/>
            <a:ext cx="614158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Заголовок 2"/>
          <p:cNvSpPr txBox="1">
            <a:spLocks/>
          </p:cNvSpPr>
          <p:nvPr/>
        </p:nvSpPr>
        <p:spPr>
          <a:xfrm>
            <a:off x="11003" y="0"/>
            <a:ext cx="9132997" cy="620688"/>
          </a:xfrm>
          <a:prstGeom prst="rect">
            <a:avLst/>
          </a:prstGeom>
          <a:solidFill>
            <a:srgbClr val="E9EFF7"/>
          </a:solidFill>
          <a:effectLst>
            <a:softEdge rad="3175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ОСНОВНЫЕ  НОВОВВЕДЕНИЯ</a:t>
            </a:r>
            <a:endParaRPr lang="ru-RU" sz="18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598" y="850917"/>
            <a:ext cx="1440000" cy="5700339"/>
          </a:xfrm>
          <a:prstGeom prst="rect">
            <a:avLst/>
          </a:prstGeom>
          <a:solidFill>
            <a:srgbClr val="BEC7D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466502" y="1000789"/>
            <a:ext cx="6229864" cy="540059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466502" y="1263653"/>
            <a:ext cx="62846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r>
              <a:rPr lang="ru-RU" sz="1600" b="1" dirty="0" smtClean="0">
                <a:solidFill>
                  <a:srgbClr val="6600CC"/>
                </a:solidFill>
              </a:rPr>
              <a:t>ОСОБЕННОСТИ ПРОВЕДЕНИЯ ЭЛЕКТРОННЫХ ПРОЦЕДУР ОПРЕДЕЛЕНИЯ ПОСТАВЩИКОВ (ПОДРЯДЧИКОВ, ИСПОЛНИТЕЛЕЙ)</a:t>
            </a:r>
          </a:p>
          <a:p>
            <a:endParaRPr lang="ru-RU" sz="1000" b="1" dirty="0">
              <a:solidFill>
                <a:srgbClr val="66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О</a:t>
            </a:r>
            <a:r>
              <a:rPr lang="ru-RU" sz="1400" b="1" dirty="0" smtClean="0"/>
              <a:t>ператор </a:t>
            </a:r>
            <a:r>
              <a:rPr lang="ru-RU" sz="1400" b="1" dirty="0"/>
              <a:t>электронной площадки </a:t>
            </a:r>
            <a:r>
              <a:rPr lang="ru-RU" sz="1400" b="1" u="sng" dirty="0" smtClean="0">
                <a:solidFill>
                  <a:srgbClr val="6600CC"/>
                </a:solidFill>
              </a:rPr>
              <a:t>НЕ ВПРАВЕ </a:t>
            </a:r>
            <a:r>
              <a:rPr lang="ru-RU" sz="1400" b="1" dirty="0" smtClean="0"/>
              <a:t>отказаться </a:t>
            </a:r>
            <a:r>
              <a:rPr lang="ru-RU" sz="1400" b="1" dirty="0"/>
              <a:t>от проведения электронной процедуры определения </a:t>
            </a:r>
            <a:r>
              <a:rPr lang="ru-RU" sz="1400" b="1" dirty="0" smtClean="0"/>
              <a:t>поставщиков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Правительством Российской Федерации устанавливаются порядок, условия и критерии отбора операторов электронных площадок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ФОИВ по регулированию контрактной системы в сфере закупок устанавливает единые требования к </a:t>
            </a:r>
            <a:r>
              <a:rPr lang="ru-RU" sz="1400" b="1" dirty="0"/>
              <a:t>функционированию электронных площадок и операторам электронных </a:t>
            </a:r>
            <a:r>
              <a:rPr lang="ru-RU" sz="1400" b="1" dirty="0" smtClean="0"/>
              <a:t>площадок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Электронные документы и иная информация в электронной форме участника закупки, заказчика, оператора электронной площадки должны быть подписаны </a:t>
            </a:r>
            <a:r>
              <a:rPr lang="ru-RU" sz="1400" b="1" dirty="0" smtClean="0">
                <a:solidFill>
                  <a:srgbClr val="6600CC"/>
                </a:solidFill>
              </a:rPr>
              <a:t>УСИЛЕННОЙ </a:t>
            </a:r>
            <a:r>
              <a:rPr lang="ru-RU" sz="1400" b="1" u="sng" dirty="0" smtClean="0">
                <a:solidFill>
                  <a:srgbClr val="6600CC"/>
                </a:solidFill>
              </a:rPr>
              <a:t>КВАЛИФИЦИРОВАННОЙ</a:t>
            </a:r>
            <a:r>
              <a:rPr lang="ru-RU" sz="1400" b="1" dirty="0" smtClean="0">
                <a:solidFill>
                  <a:srgbClr val="6600CC"/>
                </a:solidFill>
              </a:rPr>
              <a:t> ЭЛЕКТРОННОЙ ПОДПИСЬЮ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5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/>
              <a:t>Оператор электронной площадки </a:t>
            </a:r>
            <a:r>
              <a:rPr lang="ru-RU" sz="1400" b="1" u="sng" dirty="0" smtClean="0">
                <a:solidFill>
                  <a:srgbClr val="6600CC"/>
                </a:solidFill>
              </a:rPr>
              <a:t>ПОСРЕДСТВОМ ИНФОРМАЦИОННОГО ВЗАИМОДЕЙСТВИЯ С ГОСУДАРСТВЕННЫМИ ИНФОРМАЦИОННЫМИ СИСТЕМАМИ</a:t>
            </a:r>
            <a:r>
              <a:rPr lang="ru-RU" sz="1400" b="1" dirty="0" smtClean="0">
                <a:solidFill>
                  <a:srgbClr val="480EEC"/>
                </a:solidFill>
              </a:rPr>
              <a:t> </a:t>
            </a:r>
            <a:r>
              <a:rPr lang="ru-RU" sz="1400" b="1" dirty="0" smtClean="0"/>
              <a:t>обеспечивает </a:t>
            </a:r>
            <a:r>
              <a:rPr lang="ru-RU" sz="1400" b="1" dirty="0"/>
              <a:t>предоставление заказчику </a:t>
            </a:r>
            <a:r>
              <a:rPr lang="ru-RU" sz="1400" b="1" dirty="0" smtClean="0"/>
              <a:t>документов </a:t>
            </a:r>
            <a:r>
              <a:rPr lang="ru-RU" sz="1400" b="1" dirty="0"/>
              <a:t>и </a:t>
            </a:r>
            <a:r>
              <a:rPr lang="ru-RU" sz="1400" b="1" dirty="0" smtClean="0"/>
              <a:t>информации участника закупки</a:t>
            </a:r>
            <a:endParaRPr lang="ru-RU" sz="1400" b="1" dirty="0"/>
          </a:p>
        </p:txBody>
      </p:sp>
      <p:pic>
        <p:nvPicPr>
          <p:cNvPr id="26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187624" cy="95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иугольник 10"/>
          <p:cNvSpPr/>
          <p:nvPr/>
        </p:nvSpPr>
        <p:spPr>
          <a:xfrm>
            <a:off x="107504" y="3111259"/>
            <a:ext cx="1800200" cy="58477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r>
              <a:rPr lang="ru-RU" sz="1600" b="1" dirty="0">
                <a:solidFill>
                  <a:srgbClr val="663B79"/>
                </a:solidFill>
                <a:ea typeface="Times New Roman"/>
                <a:cs typeface="Arial" panose="020B0604020202020204" pitchFamily="34" charset="0"/>
              </a:rPr>
              <a:t>НОВАЯ СТАТЬЯ 24.1</a:t>
            </a:r>
          </a:p>
        </p:txBody>
      </p:sp>
    </p:spTree>
    <p:extLst>
      <p:ext uri="{BB962C8B-B14F-4D97-AF65-F5344CB8AC3E}">
        <p14:creationId xmlns:p14="http://schemas.microsoft.com/office/powerpoint/2010/main" val="38264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4276</TotalTime>
  <Words>3764</Words>
  <Application>Microsoft Office PowerPoint</Application>
  <PresentationFormat>Экран (4:3)</PresentationFormat>
  <Paragraphs>752</Paragraphs>
  <Slides>46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органов власти федерального, регионального, муниципального уровней в сфере закупок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SDM</dc:creator>
  <cp:lastModifiedBy>Галкин Алексей Александрович</cp:lastModifiedBy>
  <cp:revision>283</cp:revision>
  <cp:lastPrinted>2015-11-18T16:48:31Z</cp:lastPrinted>
  <dcterms:created xsi:type="dcterms:W3CDTF">2014-12-25T11:12:15Z</dcterms:created>
  <dcterms:modified xsi:type="dcterms:W3CDTF">2015-12-02T14:29:59Z</dcterms:modified>
</cp:coreProperties>
</file>